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1"/>
  </p:sldMasterIdLst>
  <p:notesMasterIdLst>
    <p:notesMasterId r:id="rId12"/>
  </p:notesMasterIdLst>
  <p:handoutMasterIdLst>
    <p:handoutMasterId r:id="rId13"/>
  </p:handoutMasterIdLst>
  <p:sldIdLst>
    <p:sldId id="339" r:id="rId2"/>
    <p:sldId id="340" r:id="rId3"/>
    <p:sldId id="341" r:id="rId4"/>
    <p:sldId id="342" r:id="rId5"/>
    <p:sldId id="343" r:id="rId6"/>
    <p:sldId id="345" r:id="rId7"/>
    <p:sldId id="346" r:id="rId8"/>
    <p:sldId id="344" r:id="rId9"/>
    <p:sldId id="349" r:id="rId10"/>
    <p:sldId id="348" r:id="rId11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 userDrawn="1">
          <p15:clr>
            <a:srgbClr val="A4A3A4"/>
          </p15:clr>
        </p15:guide>
        <p15:guide id="2" pos="54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an Mühlethaler" initials="C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82049" autoAdjust="0"/>
  </p:normalViewPr>
  <p:slideViewPr>
    <p:cSldViewPr>
      <p:cViewPr varScale="1">
        <p:scale>
          <a:sx n="105" d="100"/>
          <a:sy n="105" d="100"/>
        </p:scale>
        <p:origin x="1710" y="78"/>
      </p:cViewPr>
      <p:guideLst>
        <p:guide orient="horz" pos="4247"/>
        <p:guide pos="54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890"/>
    </p:cViewPr>
  </p:sorterViewPr>
  <p:notesViewPr>
    <p:cSldViewPr>
      <p:cViewPr varScale="1">
        <p:scale>
          <a:sx n="71" d="100"/>
          <a:sy n="71" d="100"/>
        </p:scale>
        <p:origin x="3043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Arbeitsblat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Arbeitsblat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Arbeitsblat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Arbeitsblat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e-CH" dirty="0" smtClean="0"/>
              <a:t>Verwaltungsvermögen</a:t>
            </a:r>
            <a:endParaRPr lang="de-CH" dirty="0"/>
          </a:p>
        </c:rich>
      </c:tx>
      <c:layout>
        <c:manualLayout>
          <c:xMode val="edge"/>
          <c:yMode val="edge"/>
          <c:x val="0.25213836477987422"/>
          <c:y val="1.9642228626261415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/>
              </a:solidFill>
            </c:spPr>
          </c:dPt>
          <c:cat>
            <c:strRef>
              <c:f>Tabelle1!$A$2:$A$4</c:f>
              <c:strCache>
                <c:ptCount val="3"/>
                <c:pt idx="0">
                  <c:v>HRM1</c:v>
                </c:pt>
                <c:pt idx="1">
                  <c:v>Übernahme Restbuchwert</c:v>
                </c:pt>
                <c:pt idx="2">
                  <c:v>mit Restatement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110.2</c:v>
                </c:pt>
                <c:pt idx="1">
                  <c:v>110.2</c:v>
                </c:pt>
                <c:pt idx="2">
                  <c:v>110.2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Spalte1</c:v>
                </c:pt>
              </c:strCache>
            </c:strRef>
          </c:tx>
          <c:invertIfNegative val="0"/>
          <c:cat>
            <c:strRef>
              <c:f>Tabelle1!$A$2:$A$4</c:f>
              <c:strCache>
                <c:ptCount val="3"/>
                <c:pt idx="0">
                  <c:v>HRM1</c:v>
                </c:pt>
                <c:pt idx="1">
                  <c:v>Übernahme Restbuchwert</c:v>
                </c:pt>
                <c:pt idx="2">
                  <c:v>mit Restatement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2">
                  <c:v>54.9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3242504"/>
        <c:axId val="313244464"/>
      </c:barChart>
      <c:catAx>
        <c:axId val="313242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13244464"/>
        <c:crosses val="autoZero"/>
        <c:auto val="1"/>
        <c:lblAlgn val="ctr"/>
        <c:lblOffset val="100"/>
        <c:noMultiLvlLbl val="0"/>
      </c:catAx>
      <c:valAx>
        <c:axId val="3132444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de-CH" sz="1400" b="0" dirty="0" smtClean="0"/>
                  <a:t>Millionen Franken</a:t>
                </a:r>
                <a:endParaRPr lang="de-CH" sz="1400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13242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e-CH" dirty="0" smtClean="0"/>
              <a:t>Eigenkapital</a:t>
            </a:r>
            <a:endParaRPr lang="de-CH" dirty="0"/>
          </a:p>
        </c:rich>
      </c:tx>
      <c:layout>
        <c:manualLayout>
          <c:xMode val="edge"/>
          <c:yMode val="edge"/>
          <c:x val="0.37477987421383646"/>
          <c:y val="1.9642228626261415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/>
              </a:solidFill>
            </c:spPr>
          </c:dPt>
          <c:cat>
            <c:strRef>
              <c:f>Tabelle1!$A$2:$A$4</c:f>
              <c:strCache>
                <c:ptCount val="3"/>
                <c:pt idx="0">
                  <c:v>HRM1</c:v>
                </c:pt>
                <c:pt idx="1">
                  <c:v>Übernahme Restbuchwert</c:v>
                </c:pt>
                <c:pt idx="2">
                  <c:v>mit Restatement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92.8</c:v>
                </c:pt>
                <c:pt idx="1">
                  <c:v>92.8</c:v>
                </c:pt>
                <c:pt idx="2">
                  <c:v>92.8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Spalte1</c:v>
                </c:pt>
              </c:strCache>
            </c:strRef>
          </c:tx>
          <c:invertIfNegative val="0"/>
          <c:cat>
            <c:strRef>
              <c:f>Tabelle1!$A$2:$A$4</c:f>
              <c:strCache>
                <c:ptCount val="3"/>
                <c:pt idx="0">
                  <c:v>HRM1</c:v>
                </c:pt>
                <c:pt idx="1">
                  <c:v>Übernahme Restbuchwert</c:v>
                </c:pt>
                <c:pt idx="2">
                  <c:v>mit Restatement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2">
                  <c:v>54.9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3392520"/>
        <c:axId val="313392912"/>
      </c:barChart>
      <c:catAx>
        <c:axId val="313392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13392912"/>
        <c:crosses val="autoZero"/>
        <c:auto val="1"/>
        <c:lblAlgn val="ctr"/>
        <c:lblOffset val="100"/>
        <c:noMultiLvlLbl val="0"/>
      </c:catAx>
      <c:valAx>
        <c:axId val="313392912"/>
        <c:scaling>
          <c:orientation val="minMax"/>
          <c:max val="18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de-CH" sz="1400" b="0" dirty="0" smtClean="0"/>
                  <a:t>Millionen Franken</a:t>
                </a:r>
                <a:endParaRPr lang="de-CH" sz="1400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13392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/>
              </a:solidFill>
            </c:spPr>
          </c:dPt>
          <c:cat>
            <c:strRef>
              <c:f>Tabelle1!$A$2:$A$4</c:f>
              <c:strCache>
                <c:ptCount val="3"/>
                <c:pt idx="0">
                  <c:v>HRM1</c:v>
                </c:pt>
                <c:pt idx="1">
                  <c:v>Übernahme Restbuchwert</c:v>
                </c:pt>
                <c:pt idx="2">
                  <c:v>mit Restatement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13300</c:v>
                </c:pt>
                <c:pt idx="1">
                  <c:v>6200</c:v>
                </c:pt>
                <c:pt idx="2">
                  <c:v>9523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3391344"/>
        <c:axId val="313388992"/>
      </c:barChart>
      <c:catAx>
        <c:axId val="313391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3388992"/>
        <c:crosses val="autoZero"/>
        <c:auto val="1"/>
        <c:lblAlgn val="ctr"/>
        <c:lblOffset val="100"/>
        <c:noMultiLvlLbl val="0"/>
      </c:catAx>
      <c:valAx>
        <c:axId val="3133889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de-CH" b="0" dirty="0" smtClean="0"/>
                  <a:t>Millionen Franken</a:t>
                </a:r>
                <a:endParaRPr lang="de-CH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13391344"/>
        <c:crosses val="autoZero"/>
        <c:crossBetween val="between"/>
        <c:dispUnits>
          <c:builtInUnit val="thousands"/>
        </c:dispUnits>
      </c:valAx>
    </c:plotArea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/>
              </a:solidFill>
            </c:spPr>
          </c:dPt>
          <c:cat>
            <c:strRef>
              <c:f>Tabelle1!$A$2:$A$4</c:f>
              <c:strCache>
                <c:ptCount val="3"/>
                <c:pt idx="0">
                  <c:v>HRM1</c:v>
                </c:pt>
                <c:pt idx="1">
                  <c:v>Übernahme Restbuchwert</c:v>
                </c:pt>
                <c:pt idx="2">
                  <c:v>mit Restatement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-2.2000000000000002</c:v>
                </c:pt>
                <c:pt idx="1">
                  <c:v>4.9000000000000004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603960"/>
        <c:axId val="278600432"/>
      </c:barChart>
      <c:catAx>
        <c:axId val="278603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278600432"/>
        <c:crosses val="autoZero"/>
        <c:auto val="1"/>
        <c:lblAlgn val="ctr"/>
        <c:lblOffset val="100"/>
        <c:noMultiLvlLbl val="0"/>
      </c:catAx>
      <c:valAx>
        <c:axId val="2786004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de-CH" b="0" dirty="0" smtClean="0"/>
                  <a:t>Millionen Franken</a:t>
                </a:r>
                <a:endParaRPr lang="de-CH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78603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46400" cy="496889"/>
          </a:xfrm>
          <a:prstGeom prst="rect">
            <a:avLst/>
          </a:prstGeom>
        </p:spPr>
        <p:txBody>
          <a:bodyPr vert="horz" lIns="91442" tIns="45721" rIns="91442" bIns="45721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70"/>
            <a:ext cx="2946400" cy="496888"/>
          </a:xfrm>
          <a:prstGeom prst="rect">
            <a:avLst/>
          </a:prstGeom>
        </p:spPr>
        <p:txBody>
          <a:bodyPr vert="horz" lIns="91442" tIns="45721" rIns="91442" bIns="45721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9" y="9428170"/>
            <a:ext cx="2946400" cy="496888"/>
          </a:xfrm>
          <a:prstGeom prst="rect">
            <a:avLst/>
          </a:prstGeom>
        </p:spPr>
        <p:txBody>
          <a:bodyPr vert="horz" lIns="91442" tIns="45721" rIns="91442" bIns="45721" rtlCol="0" anchor="b"/>
          <a:lstStyle>
            <a:lvl1pPr algn="r">
              <a:defRPr sz="1200"/>
            </a:lvl1pPr>
          </a:lstStyle>
          <a:p>
            <a:fld id="{8EE78E27-16F0-4E3C-90D0-A9E39508955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77566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" y="5"/>
            <a:ext cx="2945659" cy="496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2" tIns="45721" rIns="91442" bIns="4572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56" y="5"/>
            <a:ext cx="2945659" cy="496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2" tIns="45721" rIns="91442" bIns="4572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819326"/>
            <a:ext cx="5438140" cy="436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2" tIns="45721" rIns="91442" bIns="457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2" y="9428583"/>
            <a:ext cx="2945659" cy="496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2" tIns="45721" rIns="91442" bIns="4572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56" y="9428583"/>
            <a:ext cx="2945659" cy="496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2" tIns="45721" rIns="91442" bIns="4572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793F43-B3FD-47D4-970C-842C669DD39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1540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93F43-B3FD-47D4-970C-842C669DD390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98871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93F43-B3FD-47D4-970C-842C669DD390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189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93F43-B3FD-47D4-970C-842C669DD390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2624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93F43-B3FD-47D4-970C-842C669DD390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689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93F43-B3FD-47D4-970C-842C669DD390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3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z="2000" dirty="0" smtClean="0"/>
              <a:t>Präsentation M. Lehmann vom September 2016 (rot = 54.9 Mio.</a:t>
            </a:r>
          </a:p>
          <a:p>
            <a:endParaRPr lang="de-CH" sz="2000" dirty="0" smtClean="0"/>
          </a:p>
          <a:p>
            <a:r>
              <a:rPr lang="de-CH" sz="2400" b="1" dirty="0" smtClean="0"/>
              <a:t>Fokus liegt nach wie vor auf Nettofinanzvermögen/Nettofinanzschuld</a:t>
            </a:r>
            <a:endParaRPr lang="de-CH" sz="24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93F43-B3FD-47D4-970C-842C669DD390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4174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Definitive Zahlen liegen im 2019 vor.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93F43-B3FD-47D4-970C-842C669DD390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853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93F43-B3FD-47D4-970C-842C669DD390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8187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93F43-B3FD-47D4-970C-842C669DD390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430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§ 123. 1 Die Gemeinden können mit Einlagen in die Reserve das c. Reserve</a:t>
            </a:r>
          </a:p>
          <a:p>
            <a:r>
              <a:rPr lang="de-CH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Nettovermögen erhöhen oder eine Nettoverschuldung vermindern.</a:t>
            </a:r>
          </a:p>
          <a:p>
            <a:r>
              <a:rPr lang="de-CH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2 Die Einlagen werden budgetiert. Sie dürfen im Budget zu keinem</a:t>
            </a:r>
          </a:p>
          <a:p>
            <a:r>
              <a:rPr lang="de-CH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Aufwandüberschuss führen.</a:t>
            </a:r>
          </a:p>
          <a:p>
            <a:r>
              <a:rPr lang="de-CH" sz="1000" b="0" i="0" u="none" strike="noStrike" kern="1200" baseline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3 Die Reserve wird zur Deckung von Aufwandüberschüssen verwendet.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93F43-B3FD-47D4-970C-842C669DD390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30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400" baseline="0">
                <a:latin typeface="Agfa Rotis Sans Serif ExBd" pitchFamily="2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>
            <a:lvl1pPr>
              <a:defRPr sz="2800"/>
            </a:lvl1pPr>
            <a:lvl2pPr marL="266700" indent="-266700">
              <a:buFont typeface="Arial" pitchFamily="34" charset="0"/>
              <a:buChar char="•"/>
              <a:defRPr sz="2400"/>
            </a:lvl2pPr>
            <a:lvl3pPr marL="533400" indent="-266700">
              <a:defRPr sz="2400"/>
            </a:lvl3pPr>
            <a:lvl4pPr marL="812800" indent="-279400">
              <a:buFont typeface="Arial" pitchFamily="34" charset="0"/>
              <a:buChar char="•"/>
              <a:defRPr sz="2400"/>
            </a:lvl4pPr>
            <a:lvl5pPr marL="1168400" indent="-355600">
              <a:buFont typeface="Arial" pitchFamily="34" charset="0"/>
              <a:buChar char="•"/>
              <a:defRPr sz="2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 smtClean="0"/>
              <a:t>21. September 2016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A63CFA-516D-4812-8586-7B94402798C5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39534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 smtClean="0"/>
              <a:t>21. September 2016</a:t>
            </a:r>
            <a:endParaRPr lang="de-CH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A63CFA-516D-4812-8586-7B94402798C5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 sz="2400" baseline="0">
                <a:latin typeface="Agfa Rotis Sans Serif ExBd" pitchFamily="2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>
            <a:lvl1pPr>
              <a:defRPr sz="2800"/>
            </a:lvl1pPr>
            <a:lvl2pPr marL="266700" indent="-266700">
              <a:buFont typeface="Arial" pitchFamily="34" charset="0"/>
              <a:buChar char="•"/>
              <a:defRPr sz="2400"/>
            </a:lvl2pPr>
            <a:lvl3pPr marL="533400" indent="-266700">
              <a:defRPr sz="2400"/>
            </a:lvl3pPr>
            <a:lvl4pPr marL="812800" indent="-279400">
              <a:buFont typeface="Arial" pitchFamily="34" charset="0"/>
              <a:buChar char="•"/>
              <a:defRPr sz="2400"/>
            </a:lvl4pPr>
            <a:lvl5pPr marL="1168400" indent="-355600">
              <a:buFont typeface="Arial" pitchFamily="34" charset="0"/>
              <a:buChar char="•"/>
              <a:defRPr sz="2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9770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0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155733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B2B2B2"/>
              </a:solidFill>
            </a:endParaRP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dirty="0" smtClean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Titel</a:t>
            </a:r>
          </a:p>
          <a:p>
            <a:pPr lvl="0"/>
            <a:r>
              <a:rPr lang="de-CH" smtClean="0"/>
              <a:t>Referent</a:t>
            </a:r>
          </a:p>
          <a:p>
            <a:pPr lvl="0"/>
            <a:r>
              <a:rPr lang="de-CH" smtClean="0"/>
              <a:t>Datum</a:t>
            </a:r>
            <a:endParaRPr lang="de-DE" smtClean="0"/>
          </a:p>
        </p:txBody>
      </p:sp>
      <p:pic>
        <p:nvPicPr>
          <p:cNvPr id="348168" name="Picture 8" descr="Logo_c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88913"/>
            <a:ext cx="17049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169" name="Picture 9" descr="Energie_co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6477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7A63CFA-516D-4812-8586-7B94402798C5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CH" smtClean="0"/>
              <a:t>21. September 2016</a:t>
            </a:r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700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j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64604" y="404664"/>
            <a:ext cx="8676456" cy="1143000"/>
          </a:xfrm>
        </p:spPr>
        <p:txBody>
          <a:bodyPr/>
          <a:lstStyle/>
          <a:p>
            <a:r>
              <a:rPr lang="de-CH" sz="3600" b="1" dirty="0" smtClean="0"/>
              <a:t>HRM2: Neubewertung Verwaltungsvermögen</a:t>
            </a:r>
            <a:br>
              <a:rPr lang="de-CH" sz="3600" b="1" dirty="0" smtClean="0"/>
            </a:br>
            <a:r>
              <a:rPr lang="de-CH" sz="3600" b="1" dirty="0" smtClean="0"/>
              <a:t>(Antrag und Weisung)</a:t>
            </a:r>
            <a:endParaRPr lang="de-CH" sz="3600" b="1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2204864"/>
            <a:ext cx="8291264" cy="3921299"/>
          </a:xfrm>
        </p:spPr>
        <p:txBody>
          <a:bodyPr/>
          <a:lstStyle/>
          <a:p>
            <a:r>
              <a:rPr lang="de-CH" u="sng" dirty="0" smtClean="0"/>
              <a:t>Antrag vom SR an GR: </a:t>
            </a: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Im </a:t>
            </a:r>
            <a:r>
              <a:rPr lang="de-CH" dirty="0"/>
              <a:t>Rahmen der Einführung der neuen Rechnungslegung «HRM2» wird das Verwaltungsvermögen für die </a:t>
            </a:r>
            <a:r>
              <a:rPr lang="de-CH" dirty="0" smtClean="0"/>
              <a:t>Eingangsbilanz </a:t>
            </a:r>
            <a:br>
              <a:rPr lang="de-CH" dirty="0" smtClean="0"/>
            </a:br>
            <a:r>
              <a:rPr lang="de-CH" dirty="0" smtClean="0"/>
              <a:t>per </a:t>
            </a:r>
            <a:r>
              <a:rPr lang="de-CH" dirty="0"/>
              <a:t>1. Januar 2019 neu bewertet.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Voranschlag 2019 mit HRM2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2883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7931224" cy="1143000"/>
          </a:xfrm>
        </p:spPr>
        <p:txBody>
          <a:bodyPr/>
          <a:lstStyle/>
          <a:p>
            <a:r>
              <a:rPr lang="de-CH" sz="3600" b="1" dirty="0" smtClean="0"/>
              <a:t>Antrag der RPK an den Gemeinderat</a:t>
            </a:r>
            <a:endParaRPr lang="de-CH" sz="3600" b="1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39552" y="2060848"/>
            <a:ext cx="7848872" cy="4104456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b="1" dirty="0" smtClean="0">
                <a:latin typeface="Agfa Rotis Sans Serif" panose="02000503000000000004" pitchFamily="2" charset="0"/>
                <a:ea typeface="Calibri" panose="020F0502020204030204" pitchFamily="34" charset="0"/>
                <a:cs typeface="Agfa Rotis Sans Serif" panose="02000503000000000004" pitchFamily="2" charset="0"/>
              </a:rPr>
              <a:t>Antrag (einstimmig):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</a:pPr>
            <a:r>
              <a:rPr lang="de-CH" dirty="0" smtClean="0">
                <a:latin typeface="Agfa Rotis Sans Serif" panose="02000503000000000004" pitchFamily="2" charset="0"/>
                <a:ea typeface="Calibri" panose="020F0502020204030204" pitchFamily="34" charset="0"/>
                <a:cs typeface="Agfa Rotis Sans Serif" panose="02000503000000000004" pitchFamily="2" charset="0"/>
              </a:rPr>
              <a:t>Das Verwaltungsvermögen wird im Rahmen der Einführung</a:t>
            </a:r>
            <a:r>
              <a:rPr lang="de-CH" dirty="0">
                <a:latin typeface="Agfa Rotis Sans Serif" panose="02000503000000000004" pitchFamily="2" charset="0"/>
                <a:ea typeface="Calibri" panose="020F0502020204030204" pitchFamily="34" charset="0"/>
                <a:cs typeface="Agfa Rotis Sans Serif" panose="02000503000000000004" pitchFamily="2" charset="0"/>
              </a:rPr>
              <a:t> </a:t>
            </a:r>
            <a:r>
              <a:rPr lang="de-CH" dirty="0" smtClean="0">
                <a:latin typeface="Agfa Rotis Sans Serif" panose="02000503000000000004" pitchFamily="2" charset="0"/>
                <a:ea typeface="Calibri" panose="020F0502020204030204" pitchFamily="34" charset="0"/>
                <a:cs typeface="Agfa Rotis Sans Serif" panose="02000503000000000004" pitchFamily="2" charset="0"/>
              </a:rPr>
              <a:t>der neuen Rechnungslegung «HRM2» für die Eingangsbilanz per 1. Januar 2019 neu bewertet.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dirty="0" smtClean="0">
                <a:latin typeface="Agfa Rotis Sans Serif" panose="02000503000000000004" pitchFamily="2" charset="0"/>
                <a:ea typeface="Times New Roman" panose="02020603050405020304" pitchFamily="18" charset="0"/>
              </a:rPr>
              <a:t>(Einführung mit Restatement)</a:t>
            </a:r>
            <a:endParaRPr lang="de-CH" dirty="0">
              <a:latin typeface="Agfa Rotis Sans Serif" panose="02000503000000000004" pitchFamily="2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1000"/>
              </a:spcAft>
            </a:pPr>
            <a:endParaRPr lang="de-CH" dirty="0">
              <a:effectLst/>
              <a:latin typeface="Agfa Rotis Sans Serif" panose="02000503000000000004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16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600" b="1" dirty="0" smtClean="0"/>
              <a:t>Grundsätze HRM2   </a:t>
            </a:r>
            <a:endParaRPr lang="de-CH" sz="3600" b="1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de-CH" dirty="0" smtClean="0"/>
              <a:t>Tatsächliche </a:t>
            </a:r>
            <a:r>
              <a:rPr lang="de-CH" dirty="0"/>
              <a:t>Abbildung der Vermögens-, Finanz- und Ertragslage «</a:t>
            </a:r>
            <a:r>
              <a:rPr lang="de-CH" dirty="0" err="1"/>
              <a:t>true</a:t>
            </a:r>
            <a:r>
              <a:rPr lang="de-CH" dirty="0"/>
              <a:t> </a:t>
            </a:r>
            <a:r>
              <a:rPr lang="de-CH" dirty="0" err="1"/>
              <a:t>and</a:t>
            </a:r>
            <a:r>
              <a:rPr lang="de-CH" dirty="0"/>
              <a:t> fair </a:t>
            </a:r>
            <a:r>
              <a:rPr lang="de-CH" dirty="0" err="1"/>
              <a:t>view</a:t>
            </a:r>
            <a:r>
              <a:rPr lang="de-CH" dirty="0"/>
              <a:t>-Prinzip». 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de-CH" dirty="0" smtClean="0"/>
              <a:t>Freiwillige </a:t>
            </a:r>
            <a:r>
              <a:rPr lang="de-CH" dirty="0"/>
              <a:t>Neubewertung des Verwaltungsvermögens auf Basis der Investitionen ab 1986. 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de-CH" dirty="0" smtClean="0"/>
              <a:t>Wechsel </a:t>
            </a:r>
            <a:r>
              <a:rPr lang="de-CH" dirty="0"/>
              <a:t>der Abschreibungsmethode von der degressiven Abschreibung auf die lineare Abschreibung aufgrund der Nutzungsdauer der jeweiligen Investitionen. </a:t>
            </a:r>
          </a:p>
        </p:txBody>
      </p:sp>
    </p:spTree>
    <p:extLst>
      <p:ext uri="{BB962C8B-B14F-4D97-AF65-F5344CB8AC3E}">
        <p14:creationId xmlns:p14="http://schemas.microsoft.com/office/powerpoint/2010/main" val="286625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200" b="1" dirty="0" smtClean="0"/>
              <a:t>Grundsätze HRM2   Forts.</a:t>
            </a:r>
            <a:endParaRPr lang="de-CH" sz="3200" b="1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67544" y="1844824"/>
            <a:ext cx="8206308" cy="410445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Verzicht </a:t>
            </a:r>
            <a:r>
              <a:rPr lang="de-CH" dirty="0"/>
              <a:t>auf zusätzliche Abschreibungen.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Verpflichtung </a:t>
            </a:r>
            <a:r>
              <a:rPr lang="de-CH" dirty="0"/>
              <a:t>zur Führung einer Anlagebuchhaltung.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Festlegung </a:t>
            </a:r>
            <a:r>
              <a:rPr lang="de-CH" dirty="0"/>
              <a:t>der Aktivierungsgrenze von </a:t>
            </a:r>
            <a:r>
              <a:rPr lang="de-CH" dirty="0" smtClean="0"/>
              <a:t>max.    Fr. 50’000.- (kann auch tiefer sein) für </a:t>
            </a:r>
            <a:r>
              <a:rPr lang="de-CH" dirty="0"/>
              <a:t>Mobilien und Immobilien. </a:t>
            </a:r>
            <a:endParaRPr lang="de-CH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Veröffentlichung </a:t>
            </a:r>
            <a:r>
              <a:rPr lang="de-CH" dirty="0"/>
              <a:t>der </a:t>
            </a:r>
            <a:r>
              <a:rPr lang="de-CH" dirty="0" smtClean="0"/>
              <a:t>Finanzkennzahlen </a:t>
            </a:r>
            <a:r>
              <a:rPr lang="de-CH" dirty="0"/>
              <a:t>im Bericht zur Jahresrechnung und zum </a:t>
            </a:r>
            <a:r>
              <a:rPr lang="de-CH" dirty="0" smtClean="0"/>
              <a:t>Voranschlag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7110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de-CH" dirty="0"/>
              <a:t/>
            </a:r>
            <a:br>
              <a:rPr lang="de-CH" dirty="0"/>
            </a:br>
            <a:r>
              <a:rPr lang="de-CH" sz="3200" b="1" dirty="0"/>
              <a:t>Neubewertung Verwaltungsvermögen (Restatement) </a:t>
            </a:r>
            <a:r>
              <a:rPr lang="de-CH" sz="3200" dirty="0"/>
              <a:t/>
            </a:r>
            <a:br>
              <a:rPr lang="de-CH" sz="3200" dirty="0"/>
            </a:br>
            <a:endParaRPr lang="de-CH" sz="32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39552" y="1916832"/>
            <a:ext cx="8147248" cy="4680520"/>
          </a:xfrm>
        </p:spPr>
        <p:txBody>
          <a:bodyPr/>
          <a:lstStyle/>
          <a:p>
            <a:r>
              <a:rPr lang="de-CH" b="1" u="sng" dirty="0" smtClean="0"/>
              <a:t>Abschreibungsgrundsätze:</a:t>
            </a:r>
            <a:r>
              <a:rPr lang="de-CH" u="sng" dirty="0" smtClean="0"/>
              <a:t/>
            </a:r>
            <a:br>
              <a:rPr lang="de-CH" u="sng" dirty="0" smtClean="0"/>
            </a:br>
            <a:endParaRPr lang="de-CH" u="sng" dirty="0" smtClean="0"/>
          </a:p>
          <a:p>
            <a:pPr marL="355600" indent="-355600">
              <a:buFont typeface="Arial" panose="020B0604020202020204" pitchFamily="34" charset="0"/>
              <a:buChar char="•"/>
              <a:tabLst>
                <a:tab pos="1257300" algn="l"/>
              </a:tabLst>
            </a:pPr>
            <a:r>
              <a:rPr lang="de-CH" b="1" dirty="0" smtClean="0"/>
              <a:t>Alt</a:t>
            </a:r>
            <a:r>
              <a:rPr lang="de-CH" dirty="0" smtClean="0"/>
              <a:t>:  10 % Immobilien / 20 % Mobilien p.a.</a:t>
            </a:r>
          </a:p>
          <a:p>
            <a:pPr marL="355600" indent="-355600">
              <a:buFont typeface="Arial" panose="020B0604020202020204" pitchFamily="34" charset="0"/>
              <a:buChar char="•"/>
              <a:tabLst>
                <a:tab pos="1257300" algn="l"/>
              </a:tabLst>
            </a:pPr>
            <a:r>
              <a:rPr lang="de-CH" b="1" dirty="0" smtClean="0"/>
              <a:t>Neu</a:t>
            </a:r>
            <a:r>
              <a:rPr lang="de-CH" dirty="0" smtClean="0"/>
              <a:t>: Nutzwert (Immobilien 33 Jahre)</a:t>
            </a:r>
          </a:p>
          <a:p>
            <a:pPr marL="355600" indent="-355600">
              <a:buFont typeface="Arial" panose="020B0604020202020204" pitchFamily="34" charset="0"/>
              <a:buChar char="•"/>
              <a:tabLst>
                <a:tab pos="1257300" algn="l"/>
              </a:tabLst>
            </a:pPr>
            <a:r>
              <a:rPr lang="de-CH" dirty="0" smtClean="0"/>
              <a:t>=&gt; ca. </a:t>
            </a:r>
            <a:r>
              <a:rPr lang="de-CH" b="1" dirty="0" smtClean="0"/>
              <a:t>50 Mio</a:t>
            </a:r>
            <a:r>
              <a:rPr lang="de-CH" dirty="0" smtClean="0"/>
              <a:t>. mehr EK (bisher stille Reserven VV)</a:t>
            </a:r>
            <a:br>
              <a:rPr lang="de-CH" dirty="0" smtClean="0"/>
            </a:br>
            <a:r>
              <a:rPr lang="de-CH" dirty="0" smtClean="0"/>
              <a:t>Für die Berechnung des Nutzwertes (Restatement) werden pro Objekt die Investitionen ab 1986 als Grundlage genommen und dann </a:t>
            </a:r>
            <a:r>
              <a:rPr lang="de-CH" b="1" dirty="0" smtClean="0"/>
              <a:t>linear</a:t>
            </a:r>
            <a:r>
              <a:rPr lang="de-CH" dirty="0" smtClean="0"/>
              <a:t> abgeschrieben (siehe oben).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822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Stadt Bülach (Steuerhaushalt)</a:t>
            </a:r>
            <a:br>
              <a:rPr kumimoji="0" lang="de-CH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de-CH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Aufwertung aus Restatement</a:t>
            </a:r>
            <a:endParaRPr kumimoji="0" lang="de-CH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12" name="Inhaltsplatzhalt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9967232"/>
              </p:ext>
            </p:extLst>
          </p:nvPr>
        </p:nvGraphicFramePr>
        <p:xfrm>
          <a:off x="-36512" y="1556792"/>
          <a:ext cx="4392488" cy="4822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Inhaltsplatzhalt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340625"/>
              </p:ext>
            </p:extLst>
          </p:nvPr>
        </p:nvGraphicFramePr>
        <p:xfrm>
          <a:off x="4355976" y="1534166"/>
          <a:ext cx="4392488" cy="4822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Geschweifte Klammer links 13"/>
          <p:cNvSpPr/>
          <p:nvPr/>
        </p:nvSpPr>
        <p:spPr>
          <a:xfrm rot="16200000">
            <a:off x="2976081" y="5550711"/>
            <a:ext cx="306885" cy="1786396"/>
          </a:xfrm>
          <a:prstGeom prst="leftBrac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2806322" y="6571793"/>
            <a:ext cx="695993" cy="313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CH" sz="1400" dirty="0" smtClean="0">
                <a:solidFill>
                  <a:prstClr val="black"/>
                </a:solidFill>
                <a:latin typeface="Calibri"/>
              </a:rPr>
              <a:t>HRM2</a:t>
            </a:r>
            <a:endParaRPr lang="de-CH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Geschweifte Klammer links 15"/>
          <p:cNvSpPr/>
          <p:nvPr/>
        </p:nvSpPr>
        <p:spPr>
          <a:xfrm rot="16200000">
            <a:off x="7354853" y="5544908"/>
            <a:ext cx="306885" cy="1786394"/>
          </a:xfrm>
          <a:prstGeom prst="leftBrac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7187874" y="6571793"/>
            <a:ext cx="695993" cy="313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CH" sz="1400" dirty="0" smtClean="0">
                <a:solidFill>
                  <a:prstClr val="black"/>
                </a:solidFill>
                <a:latin typeface="Calibri"/>
              </a:rPr>
              <a:t>HRM2</a:t>
            </a:r>
            <a:endParaRPr lang="de-CH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859003" y="3212976"/>
            <a:ext cx="1264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b="1" dirty="0" smtClean="0">
                <a:solidFill>
                  <a:srgbClr val="FF0000"/>
                </a:solidFill>
              </a:rPr>
              <a:t>110.2 Mio.</a:t>
            </a:r>
            <a:endParaRPr lang="de-CH" b="1" dirty="0">
              <a:solidFill>
                <a:srgbClr val="FF0000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083139" y="3212976"/>
            <a:ext cx="1264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b="1" dirty="0" smtClean="0">
                <a:solidFill>
                  <a:srgbClr val="FF0000"/>
                </a:solidFill>
              </a:rPr>
              <a:t>110.2 Mio.</a:t>
            </a:r>
            <a:endParaRPr lang="de-CH" b="1" dirty="0">
              <a:solidFill>
                <a:srgbClr val="FF0000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555776" y="2140344"/>
            <a:ext cx="21334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000" b="1" dirty="0" smtClean="0">
                <a:solidFill>
                  <a:srgbClr val="FF0000"/>
                </a:solidFill>
              </a:rPr>
              <a:t>Total 165.1 Mio.</a:t>
            </a:r>
            <a:endParaRPr lang="de-CH" sz="2000" b="1" dirty="0">
              <a:solidFill>
                <a:srgbClr val="FF0000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6948264" y="2438978"/>
            <a:ext cx="20918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000" b="1" dirty="0" smtClean="0">
                <a:solidFill>
                  <a:srgbClr val="FF0000"/>
                </a:solidFill>
              </a:rPr>
              <a:t>Total 147.7 Mio.</a:t>
            </a:r>
            <a:endParaRPr lang="de-CH" sz="2000" b="1" dirty="0">
              <a:solidFill>
                <a:srgbClr val="FF0000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5282910" y="3429000"/>
            <a:ext cx="1264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b="1" dirty="0" smtClean="0">
                <a:solidFill>
                  <a:srgbClr val="FF0000"/>
                </a:solidFill>
              </a:rPr>
              <a:t>92.8 Mio.</a:t>
            </a:r>
            <a:endParaRPr lang="de-CH" b="1" dirty="0">
              <a:solidFill>
                <a:srgbClr val="FF0000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6547635" y="3429000"/>
            <a:ext cx="1264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b="1" dirty="0" smtClean="0">
                <a:solidFill>
                  <a:srgbClr val="FF0000"/>
                </a:solidFill>
              </a:rPr>
              <a:t>92.8 Mio.</a:t>
            </a:r>
            <a:endParaRPr lang="de-CH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83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A63CFA-516D-4812-8586-7B94402798C5}" type="slidenum">
              <a:rPr lang="de-CH" smtClean="0"/>
              <a:pPr/>
              <a:t>6</a:t>
            </a:fld>
            <a:endParaRPr lang="de-CH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98128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Stadt Bülach (Steuerhaushalt)</a:t>
            </a:r>
            <a:br>
              <a:rPr kumimoji="0" lang="de-CH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de-C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Jährl</a:t>
            </a:r>
            <a:r>
              <a:rPr kumimoji="0" lang="de-CH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. Abschreibungsquote 2019 (Prov. Zahlen)</a:t>
            </a:r>
            <a:endParaRPr kumimoji="0" lang="de-CH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2625694"/>
              </p:ext>
            </p:extLst>
          </p:nvPr>
        </p:nvGraphicFramePr>
        <p:xfrm>
          <a:off x="251520" y="1736267"/>
          <a:ext cx="7848872" cy="45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Geschweifte Klammer links 7"/>
          <p:cNvSpPr/>
          <p:nvPr/>
        </p:nvSpPr>
        <p:spPr>
          <a:xfrm rot="16200000">
            <a:off x="5621040" y="5076733"/>
            <a:ext cx="432048" cy="2448272"/>
          </a:xfrm>
          <a:prstGeom prst="leftBrac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452984" y="6488668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CH" dirty="0" smtClean="0">
                <a:solidFill>
                  <a:prstClr val="black"/>
                </a:solidFill>
                <a:latin typeface="Calibri"/>
              </a:rPr>
              <a:t>HRM2</a:t>
            </a:r>
            <a:endParaRPr lang="de-CH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691680" y="1625304"/>
            <a:ext cx="1483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2400" b="1" dirty="0">
                <a:solidFill>
                  <a:srgbClr val="FF0000"/>
                </a:solidFill>
              </a:rPr>
              <a:t>13.3 </a:t>
            </a:r>
            <a:r>
              <a:rPr lang="de-CH" sz="2400" b="1" dirty="0" smtClean="0">
                <a:solidFill>
                  <a:srgbClr val="FF0000"/>
                </a:solidFill>
              </a:rPr>
              <a:t>Mio.</a:t>
            </a:r>
            <a:endParaRPr lang="de-CH" sz="2400" b="1" dirty="0">
              <a:solidFill>
                <a:srgbClr val="FF0000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3913858" y="3356992"/>
            <a:ext cx="1311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2400" b="1" dirty="0" smtClean="0">
                <a:solidFill>
                  <a:srgbClr val="FF0000"/>
                </a:solidFill>
              </a:rPr>
              <a:t>6.2 Mio.</a:t>
            </a:r>
            <a:endParaRPr lang="de-CH" sz="2400" b="1" dirty="0">
              <a:solidFill>
                <a:srgbClr val="FF0000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6187208" y="2492896"/>
            <a:ext cx="1311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2400" b="1" dirty="0" smtClean="0">
                <a:solidFill>
                  <a:srgbClr val="FF0000"/>
                </a:solidFill>
              </a:rPr>
              <a:t>9.5 Mio.</a:t>
            </a:r>
            <a:endParaRPr lang="de-CH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07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6347048" cy="1143000"/>
          </a:xfrm>
        </p:spPr>
        <p:txBody>
          <a:bodyPr/>
          <a:lstStyle/>
          <a:p>
            <a:r>
              <a:rPr lang="de-CH" sz="3600" b="1" dirty="0" smtClean="0"/>
              <a:t>Fazit</a:t>
            </a:r>
            <a:endParaRPr lang="de-CH" sz="3600" b="1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81000" y="1772816"/>
            <a:ext cx="8229600" cy="4941168"/>
          </a:xfrm>
        </p:spPr>
        <p:txBody>
          <a:bodyPr/>
          <a:lstStyle/>
          <a:p>
            <a:pPr marL="0" indent="0">
              <a:spcAft>
                <a:spcPts val="1000"/>
              </a:spcAft>
            </a:pPr>
            <a:r>
              <a:rPr lang="de-CH" dirty="0" smtClean="0">
                <a:latin typeface="Agfa Rotis Sans Serif" panose="02000503000000000004" pitchFamily="2" charset="0"/>
                <a:ea typeface="Calibri" panose="020F0502020204030204" pitchFamily="34" charset="0"/>
                <a:cs typeface="Agfa Rotis Sans Serif" panose="02000503000000000004" pitchFamily="2" charset="0"/>
              </a:rPr>
              <a:t>Gemäss Präsentation von </a:t>
            </a:r>
            <a:r>
              <a:rPr lang="de-CH" dirty="0">
                <a:latin typeface="Agfa Rotis Sans Serif" panose="02000503000000000004" pitchFamily="2" charset="0"/>
                <a:ea typeface="Calibri" panose="020F0502020204030204" pitchFamily="34" charset="0"/>
                <a:cs typeface="Agfa Rotis Sans Serif" panose="02000503000000000004" pitchFamily="2" charset="0"/>
              </a:rPr>
              <a:t>M. Lehmann </a:t>
            </a:r>
            <a:r>
              <a:rPr lang="de-CH" dirty="0" smtClean="0">
                <a:latin typeface="Agfa Rotis Sans Serif" panose="02000503000000000004" pitchFamily="2" charset="0"/>
                <a:ea typeface="Calibri" panose="020F0502020204030204" pitchFamily="34" charset="0"/>
                <a:cs typeface="Agfa Rotis Sans Serif" panose="02000503000000000004" pitchFamily="2" charset="0"/>
              </a:rPr>
              <a:t>(Stand September 2016) ist </a:t>
            </a:r>
            <a:r>
              <a:rPr lang="de-CH" dirty="0">
                <a:latin typeface="Agfa Rotis Sans Serif" panose="02000503000000000004" pitchFamily="2" charset="0"/>
                <a:ea typeface="Calibri" panose="020F0502020204030204" pitchFamily="34" charset="0"/>
                <a:cs typeface="Agfa Rotis Sans Serif" panose="02000503000000000004" pitchFamily="2" charset="0"/>
              </a:rPr>
              <a:t>der Vergleich der Abschreibungen für </a:t>
            </a:r>
            <a:r>
              <a:rPr lang="de-CH" b="1" dirty="0" smtClean="0">
                <a:latin typeface="Agfa Rotis Sans Serif" panose="02000503000000000004" pitchFamily="2" charset="0"/>
                <a:ea typeface="Calibri" panose="020F0502020204030204" pitchFamily="34" charset="0"/>
                <a:cs typeface="Agfa Rotis Sans Serif" panose="02000503000000000004" pitchFamily="2" charset="0"/>
              </a:rPr>
              <a:t>2019</a:t>
            </a:r>
            <a:r>
              <a:rPr lang="de-CH" dirty="0" smtClean="0">
                <a:latin typeface="Agfa Rotis Sans Serif" panose="02000503000000000004" pitchFamily="2" charset="0"/>
                <a:ea typeface="Calibri" panose="020F0502020204030204" pitchFamily="34" charset="0"/>
                <a:cs typeface="Agfa Rotis Sans Serif" panose="02000503000000000004" pitchFamily="2" charset="0"/>
              </a:rPr>
              <a:t> deutlich (genaue Zahlen im 2019): </a:t>
            </a:r>
          </a:p>
          <a:p>
            <a:pPr marL="0" indent="0">
              <a:spcAft>
                <a:spcPts val="1000"/>
              </a:spcAft>
            </a:pPr>
            <a:r>
              <a:rPr lang="de-CH" dirty="0" smtClean="0">
                <a:latin typeface="Agfa Rotis Sans Serif" panose="02000503000000000004" pitchFamily="2" charset="0"/>
                <a:ea typeface="Calibri" panose="020F0502020204030204" pitchFamily="34" charset="0"/>
                <a:cs typeface="Agfa Rotis Sans Serif" panose="02000503000000000004" pitchFamily="2" charset="0"/>
              </a:rPr>
              <a:t>				</a:t>
            </a:r>
            <a:r>
              <a:rPr lang="de-CH" b="1" dirty="0" smtClean="0">
                <a:latin typeface="Agfa Rotis Sans Serif" panose="02000503000000000004" pitchFamily="2" charset="0"/>
                <a:ea typeface="Calibri" panose="020F0502020204030204" pitchFamily="34" charset="0"/>
                <a:cs typeface="Agfa Rotis Sans Serif" panose="02000503000000000004" pitchFamily="2" charset="0"/>
              </a:rPr>
              <a:t>Prov. Werte</a:t>
            </a:r>
          </a:p>
          <a:p>
            <a:pPr defTabSz="965200"/>
            <a:r>
              <a:rPr lang="de-CH" dirty="0"/>
              <a:t>HRM1				13.3 </a:t>
            </a:r>
            <a:r>
              <a:rPr lang="de-CH" dirty="0" err="1"/>
              <a:t>Mio</a:t>
            </a:r>
            <a:endParaRPr lang="de-CH" dirty="0"/>
          </a:p>
          <a:p>
            <a:pPr defTabSz="965200"/>
            <a:r>
              <a:rPr lang="de-CH" dirty="0"/>
              <a:t>Ohne Restatement	</a:t>
            </a:r>
            <a:r>
              <a:rPr lang="de-CH" dirty="0" smtClean="0"/>
              <a:t> 	  </a:t>
            </a:r>
            <a:r>
              <a:rPr lang="de-CH" dirty="0"/>
              <a:t>6.2 </a:t>
            </a:r>
            <a:r>
              <a:rPr lang="de-CH" dirty="0" err="1"/>
              <a:t>Mio</a:t>
            </a:r>
            <a:endParaRPr lang="de-CH" dirty="0"/>
          </a:p>
          <a:p>
            <a:pPr defTabSz="965200"/>
            <a:r>
              <a:rPr lang="de-CH" dirty="0"/>
              <a:t>Mit Restatement		  9.5 </a:t>
            </a:r>
            <a:r>
              <a:rPr lang="de-CH" dirty="0" err="1" smtClean="0"/>
              <a:t>Mio</a:t>
            </a:r>
            <a:endParaRPr lang="de-CH" dirty="0" smtClean="0"/>
          </a:p>
          <a:p>
            <a:pPr marL="0" indent="0"/>
            <a:r>
              <a:rPr lang="de-CH" b="1" dirty="0" smtClean="0"/>
              <a:t>Das </a:t>
            </a:r>
            <a:r>
              <a:rPr lang="de-CH" b="1" dirty="0"/>
              <a:t>Rechnungsresultat von 2019 muss mit HRM2 </a:t>
            </a:r>
            <a:r>
              <a:rPr lang="de-CH" b="1" dirty="0" smtClean="0"/>
              <a:t/>
            </a:r>
            <a:br>
              <a:rPr lang="de-CH" b="1" dirty="0" smtClean="0"/>
            </a:br>
            <a:r>
              <a:rPr lang="de-CH" b="1" dirty="0" smtClean="0"/>
              <a:t>3.8 </a:t>
            </a:r>
            <a:r>
              <a:rPr lang="de-CH" b="1" dirty="0"/>
              <a:t>Mio. höher sein als mit HRM1.</a:t>
            </a:r>
          </a:p>
          <a:p>
            <a:pPr marL="0" indent="0">
              <a:spcAft>
                <a:spcPts val="1000"/>
              </a:spcAft>
            </a:pPr>
            <a:endParaRPr lang="de-CH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36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A63CFA-516D-4812-8586-7B94402798C5}" type="slidenum">
              <a:rPr lang="de-CH" smtClean="0"/>
              <a:pPr/>
              <a:t>8</a:t>
            </a:fld>
            <a:endParaRPr lang="de-CH" dirty="0"/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481360" y="34998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Stadt Bülach (Steuerhaushalt)</a:t>
            </a:r>
            <a:br>
              <a:rPr kumimoji="0" lang="de-CH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de-CH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Ergebnis 2019 (Rechnungsbeispiel, prov. Zahlen)</a:t>
            </a:r>
            <a:endParaRPr kumimoji="0" lang="de-CH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16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24120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Geschweifte Klammer links 16"/>
          <p:cNvSpPr/>
          <p:nvPr/>
        </p:nvSpPr>
        <p:spPr>
          <a:xfrm rot="16200000">
            <a:off x="5964137" y="3116983"/>
            <a:ext cx="432048" cy="3072305"/>
          </a:xfrm>
          <a:prstGeom prst="leftBrac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5796192" y="4931875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CH" dirty="0" smtClean="0">
                <a:solidFill>
                  <a:prstClr val="black"/>
                </a:solidFill>
                <a:latin typeface="Calibri"/>
              </a:rPr>
              <a:t>HRM2</a:t>
            </a:r>
            <a:endParaRPr lang="de-CH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835696" y="4931875"/>
            <a:ext cx="1499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2400" b="1" dirty="0" smtClean="0">
                <a:solidFill>
                  <a:srgbClr val="FF0000"/>
                </a:solidFill>
              </a:rPr>
              <a:t>- 2.2 Mio.</a:t>
            </a:r>
            <a:endParaRPr lang="de-CH" sz="2400" b="1" dirty="0">
              <a:solidFill>
                <a:srgbClr val="FF0000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283968" y="1754966"/>
            <a:ext cx="1311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2400" b="1" dirty="0" smtClean="0">
                <a:solidFill>
                  <a:srgbClr val="FF0000"/>
                </a:solidFill>
              </a:rPr>
              <a:t>4.9 Mio.</a:t>
            </a:r>
            <a:endParaRPr lang="de-CH" sz="2400" b="1" dirty="0">
              <a:solidFill>
                <a:srgbClr val="FF0000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660232" y="2949275"/>
            <a:ext cx="1311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2400" b="1" dirty="0" smtClean="0">
                <a:solidFill>
                  <a:srgbClr val="FF0000"/>
                </a:solidFill>
              </a:rPr>
              <a:t>1.6 Mio.</a:t>
            </a:r>
            <a:endParaRPr lang="de-CH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25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 smtClean="0"/>
              <a:t>21. September 2016</a:t>
            </a:r>
            <a:endParaRPr lang="de-CH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A63CFA-516D-4812-8586-7B94402798C5}" type="slidenum">
              <a:rPr lang="de-CH" smtClean="0"/>
              <a:pPr/>
              <a:t>9</a:t>
            </a:fld>
            <a:endParaRPr lang="de-CH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600" b="1" dirty="0" smtClean="0"/>
              <a:t>Schlussfolgerungen / Massnahmen</a:t>
            </a:r>
            <a:endParaRPr lang="de-CH" sz="3600" b="1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5092675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de-CH" b="1" dirty="0" smtClean="0"/>
              <a:t>«Unechter» </a:t>
            </a:r>
            <a:r>
              <a:rPr lang="de-CH" dirty="0" smtClean="0"/>
              <a:t>Mehrertrag von 15 – 25 Mio. in den nächsten 10 Jahren (stille «Anlage-Reserven» VV)</a:t>
            </a:r>
          </a:p>
          <a:p>
            <a:pPr marL="457200" indent="-457200">
              <a:buFontTx/>
              <a:buChar char="-"/>
            </a:pPr>
            <a:r>
              <a:rPr lang="de-CH" b="1" dirty="0" smtClean="0"/>
              <a:t>«Echter» </a:t>
            </a:r>
            <a:r>
              <a:rPr lang="de-CH" dirty="0" smtClean="0"/>
              <a:t>Überschuss heisst: Mehr Einnahmen (Steuern usw.), weniger Ausgaben!</a:t>
            </a:r>
          </a:p>
          <a:p>
            <a:pPr marL="457200" indent="-457200">
              <a:buFontTx/>
              <a:buChar char="-"/>
            </a:pPr>
            <a:r>
              <a:rPr lang="de-CH" dirty="0" smtClean="0"/>
              <a:t>Jährliche Einlage in die finanzpol. Reserve von             3-4 Mio. bis 2025 = ca. 25 Mio. </a:t>
            </a:r>
            <a:r>
              <a:rPr lang="de-CH" smtClean="0"/>
              <a:t>§ 123 GG</a:t>
            </a:r>
            <a:endParaRPr lang="de-CH" dirty="0" smtClean="0"/>
          </a:p>
          <a:p>
            <a:pPr marL="0" indent="0"/>
            <a:r>
              <a:rPr lang="de-CH" dirty="0"/>
              <a:t>	</a:t>
            </a:r>
            <a:r>
              <a:rPr lang="de-CH" dirty="0" smtClean="0"/>
              <a:t>=&gt; Korrektur der unechten Überschüsse </a:t>
            </a:r>
            <a:br>
              <a:rPr lang="de-CH" dirty="0" smtClean="0"/>
            </a:br>
            <a:r>
              <a:rPr lang="de-CH" dirty="0" smtClean="0"/>
              <a:t>	=&gt; CF reicht für 13-15 Mio. p.a.</a:t>
            </a:r>
          </a:p>
          <a:p>
            <a:pPr marL="0" indent="0"/>
            <a:r>
              <a:rPr lang="de-CH" b="1" u="sng" dirty="0" smtClean="0"/>
              <a:t>Zusätzlich</a:t>
            </a:r>
            <a:r>
              <a:rPr lang="de-CH" dirty="0" smtClean="0"/>
              <a:t> ca. 3 Mio. Überschuss p.a. falls ¢20 Mio. Investitionen  </a:t>
            </a:r>
            <a:r>
              <a:rPr lang="de-CH" dirty="0"/>
              <a:t>p.a. </a:t>
            </a:r>
          </a:p>
        </p:txBody>
      </p:sp>
    </p:spTree>
    <p:extLst>
      <p:ext uri="{BB962C8B-B14F-4D97-AF65-F5344CB8AC3E}">
        <p14:creationId xmlns:p14="http://schemas.microsoft.com/office/powerpoint/2010/main" val="263675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gfa Rotis Sans Serif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368</Words>
  <Application>Microsoft Office PowerPoint</Application>
  <PresentationFormat>Bildschirmpräsentation (4:3)</PresentationFormat>
  <Paragraphs>83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Agfa Rotis Sans Serif</vt:lpstr>
      <vt:lpstr>Agfa Rotis Sans Serif ExBd</vt:lpstr>
      <vt:lpstr>Arial</vt:lpstr>
      <vt:lpstr>Calibri</vt:lpstr>
      <vt:lpstr>Times New Roman</vt:lpstr>
      <vt:lpstr>Standarddesign</vt:lpstr>
      <vt:lpstr>HRM2: Neubewertung Verwaltungsvermögen (Antrag und Weisung)</vt:lpstr>
      <vt:lpstr>Grundsätze HRM2   </vt:lpstr>
      <vt:lpstr>Grundsätze HRM2   Forts.</vt:lpstr>
      <vt:lpstr> Neubewertung Verwaltungsvermögen (Restatement)  </vt:lpstr>
      <vt:lpstr>PowerPoint-Präsentation</vt:lpstr>
      <vt:lpstr>PowerPoint-Präsentation</vt:lpstr>
      <vt:lpstr>Fazit</vt:lpstr>
      <vt:lpstr>PowerPoint-Präsentation</vt:lpstr>
      <vt:lpstr>Schlussfolgerungen / Massnahmen</vt:lpstr>
      <vt:lpstr>Antrag der RPK an den Gemeinderat</vt:lpstr>
    </vt:vector>
  </TitlesOfParts>
  <Company>Stadtverwaltung Buelach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Stefan Baltiesser</dc:creator>
  <cp:lastModifiedBy>Jeannette Wanner</cp:lastModifiedBy>
  <cp:revision>333</cp:revision>
  <cp:lastPrinted>2017-09-29T08:55:11Z</cp:lastPrinted>
  <dcterms:created xsi:type="dcterms:W3CDTF">2012-10-25T08:50:15Z</dcterms:created>
  <dcterms:modified xsi:type="dcterms:W3CDTF">2017-09-29T08:55:20Z</dcterms:modified>
</cp:coreProperties>
</file>