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5"/>
  </p:notesMasterIdLst>
  <p:handoutMasterIdLst>
    <p:handoutMasterId r:id="rId26"/>
  </p:handoutMasterIdLst>
  <p:sldIdLst>
    <p:sldId id="330" r:id="rId2"/>
    <p:sldId id="347" r:id="rId3"/>
    <p:sldId id="346" r:id="rId4"/>
    <p:sldId id="350" r:id="rId5"/>
    <p:sldId id="370" r:id="rId6"/>
    <p:sldId id="351" r:id="rId7"/>
    <p:sldId id="354" r:id="rId8"/>
    <p:sldId id="353" r:id="rId9"/>
    <p:sldId id="352" r:id="rId10"/>
    <p:sldId id="358" r:id="rId11"/>
    <p:sldId id="362" r:id="rId12"/>
    <p:sldId id="355" r:id="rId13"/>
    <p:sldId id="359" r:id="rId14"/>
    <p:sldId id="360" r:id="rId15"/>
    <p:sldId id="363" r:id="rId16"/>
    <p:sldId id="361" r:id="rId17"/>
    <p:sldId id="357" r:id="rId18"/>
    <p:sldId id="364" r:id="rId19"/>
    <p:sldId id="365" r:id="rId20"/>
    <p:sldId id="367" r:id="rId21"/>
    <p:sldId id="368" r:id="rId22"/>
    <p:sldId id="261" r:id="rId23"/>
    <p:sldId id="369" r:id="rId24"/>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8" autoAdjust="0"/>
    <p:restoredTop sz="94610" autoAdjust="0"/>
  </p:normalViewPr>
  <p:slideViewPr>
    <p:cSldViewPr>
      <p:cViewPr varScale="1">
        <p:scale>
          <a:sx n="76" d="100"/>
          <a:sy n="76" d="100"/>
        </p:scale>
        <p:origin x="102"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de-CH" dirty="0"/>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8F3F0DD0-064B-483D-BF2D-D9C0D3111A4F}" type="datetimeFigureOut">
              <a:rPr lang="de-CH"/>
              <a:pPr>
                <a:defRPr/>
              </a:pPr>
              <a:t>25.09.2017</a:t>
            </a:fld>
            <a:endParaRPr lang="de-CH" dirty="0"/>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de-CH" dirty="0"/>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5748432-349F-4969-B755-8BC11E1FB80D}" type="slidenum">
              <a:rPr lang="de-CH" altLang="de-DE"/>
              <a:pPr>
                <a:defRPr/>
              </a:pPr>
              <a:t>‹Nr.›</a:t>
            </a:fld>
            <a:endParaRPr lang="de-CH" altLang="de-DE" dirty="0"/>
          </a:p>
        </p:txBody>
      </p:sp>
    </p:spTree>
    <p:extLst>
      <p:ext uri="{BB962C8B-B14F-4D97-AF65-F5344CB8AC3E}">
        <p14:creationId xmlns:p14="http://schemas.microsoft.com/office/powerpoint/2010/main" val="2459777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DE" altLang="de-DE" dirty="0"/>
          </a:p>
        </p:txBody>
      </p:sp>
      <p:sp>
        <p:nvSpPr>
          <p:cNvPr id="307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DE" altLang="de-DE" dirty="0"/>
          </a:p>
        </p:txBody>
      </p:sp>
      <p:sp>
        <p:nvSpPr>
          <p:cNvPr id="2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DE" altLang="de-DE" dirty="0"/>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644F629-7CEE-40D5-A6D9-55786455240E}" type="slidenum">
              <a:rPr lang="de-DE" altLang="de-DE"/>
              <a:pPr>
                <a:defRPr/>
              </a:pPr>
              <a:t>‹Nr.›</a:t>
            </a:fld>
            <a:endParaRPr lang="de-DE" altLang="de-DE" dirty="0"/>
          </a:p>
        </p:txBody>
      </p:sp>
    </p:spTree>
    <p:extLst>
      <p:ext uri="{BB962C8B-B14F-4D97-AF65-F5344CB8AC3E}">
        <p14:creationId xmlns:p14="http://schemas.microsoft.com/office/powerpoint/2010/main" val="1103075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E4CE8B-54B6-4506-8F63-5DF0BCB87CC0}" type="slidenum">
              <a:rPr lang="de-DE" altLang="de-DE" smtClean="0"/>
              <a:pPr>
                <a:spcBef>
                  <a:spcPct val="0"/>
                </a:spcBef>
              </a:pPr>
              <a:t>1</a:t>
            </a:fld>
            <a:endParaRPr lang="de-DE" altLang="de-DE" dirty="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dirty="0" smtClean="0">
              <a:latin typeface="Arial" panose="020B0604020202020204" pitchFamily="34" charset="0"/>
            </a:endParaRPr>
          </a:p>
        </p:txBody>
      </p:sp>
    </p:spTree>
    <p:extLst>
      <p:ext uri="{BB962C8B-B14F-4D97-AF65-F5344CB8AC3E}">
        <p14:creationId xmlns:p14="http://schemas.microsoft.com/office/powerpoint/2010/main" val="44832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D644F629-7CEE-40D5-A6D9-55786455240E}" type="slidenum">
              <a:rPr lang="de-DE" altLang="de-DE" smtClean="0"/>
              <a:pPr>
                <a:defRPr/>
              </a:pPr>
              <a:t>16</a:t>
            </a:fld>
            <a:endParaRPr lang="de-DE" altLang="de-DE" dirty="0"/>
          </a:p>
        </p:txBody>
      </p:sp>
    </p:spTree>
    <p:extLst>
      <p:ext uri="{BB962C8B-B14F-4D97-AF65-F5344CB8AC3E}">
        <p14:creationId xmlns:p14="http://schemas.microsoft.com/office/powerpoint/2010/main" val="348173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AB83B8-8C0B-4241-91F2-754390DA4A18}" type="slidenum">
              <a:rPr lang="de-DE" altLang="de-DE" smtClean="0"/>
              <a:pPr>
                <a:spcBef>
                  <a:spcPct val="0"/>
                </a:spcBef>
              </a:pPr>
              <a:t>22</a:t>
            </a:fld>
            <a:endParaRPr lang="de-DE" altLang="de-DE"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de-DE" altLang="de-DE" dirty="0" smtClean="0">
              <a:latin typeface="Arial" panose="020B0604020202020204" pitchFamily="34" charset="0"/>
            </a:endParaRPr>
          </a:p>
        </p:txBody>
      </p:sp>
    </p:spTree>
    <p:extLst>
      <p:ext uri="{BB962C8B-B14F-4D97-AF65-F5344CB8AC3E}">
        <p14:creationId xmlns:p14="http://schemas.microsoft.com/office/powerpoint/2010/main" val="231116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AB83B8-8C0B-4241-91F2-754390DA4A18}" type="slidenum">
              <a:rPr lang="de-DE" altLang="de-DE" smtClean="0"/>
              <a:pPr>
                <a:spcBef>
                  <a:spcPct val="0"/>
                </a:spcBef>
              </a:pPr>
              <a:t>23</a:t>
            </a:fld>
            <a:endParaRPr lang="de-DE" altLang="de-DE"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de-DE" altLang="de-DE" dirty="0" smtClean="0">
              <a:latin typeface="Arial" panose="020B0604020202020204" pitchFamily="34" charset="0"/>
            </a:endParaRPr>
          </a:p>
        </p:txBody>
      </p:sp>
    </p:spTree>
    <p:extLst>
      <p:ext uri="{BB962C8B-B14F-4D97-AF65-F5344CB8AC3E}">
        <p14:creationId xmlns:p14="http://schemas.microsoft.com/office/powerpoint/2010/main" val="1407869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210306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180814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2285195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374854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135506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52410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359659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148134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548092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56101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412097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172764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9144000" cy="1557338"/>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de-DE" altLang="de-DE" dirty="0" smtClean="0">
              <a:solidFill>
                <a:srgbClr val="B2B2B2"/>
              </a:solidFill>
            </a:endParaRPr>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de-DE" altLang="de-DE" smtClean="0"/>
          </a:p>
        </p:txBody>
      </p:sp>
      <p:sp>
        <p:nvSpPr>
          <p:cNvPr id="1028" name="Rectangle 3"/>
          <p:cNvSpPr>
            <a:spLocks noGrp="1" noChangeArrowheads="1"/>
          </p:cNvSpPr>
          <p:nvPr>
            <p:ph type="body" idx="1"/>
          </p:nvPr>
        </p:nvSpPr>
        <p:spPr bwMode="auto">
          <a:xfrm>
            <a:off x="457200" y="1600200"/>
            <a:ext cx="8229600" cy="4525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smtClean="0"/>
              <a:t>Titel</a:t>
            </a:r>
          </a:p>
          <a:p>
            <a:pPr lvl="0"/>
            <a:r>
              <a:rPr lang="de-CH" altLang="de-DE" smtClean="0"/>
              <a:t>Referent</a:t>
            </a:r>
          </a:p>
          <a:p>
            <a:pPr lvl="0"/>
            <a:r>
              <a:rPr lang="de-CH" altLang="de-DE" smtClean="0"/>
              <a:t>Datum</a:t>
            </a:r>
            <a:endParaRPr lang="de-DE" altLang="de-DE" smtClean="0"/>
          </a:p>
        </p:txBody>
      </p:sp>
      <p:sp>
        <p:nvSpPr>
          <p:cNvPr id="348164" name="Rectangle 4"/>
          <p:cNvSpPr>
            <a:spLocks noGrp="1" noChangeArrowheads="1"/>
          </p:cNvSpPr>
          <p:nvPr>
            <p:ph type="dt" sz="half" idx="2"/>
          </p:nvPr>
        </p:nvSpPr>
        <p:spPr bwMode="auto">
          <a:xfrm>
            <a:off x="468313"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de-DE" altLang="de-DE" dirty="0"/>
          </a:p>
        </p:txBody>
      </p:sp>
      <p:pic>
        <p:nvPicPr>
          <p:cNvPr id="1030" name="Picture 8" descr="Logo_c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948488" y="188913"/>
            <a:ext cx="17049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Energie_co"/>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39750" y="6308725"/>
            <a:ext cx="6477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1275" y="330200"/>
            <a:ext cx="8923338" cy="1209675"/>
          </a:xfrm>
        </p:spPr>
        <p:txBody>
          <a:bodyPr/>
          <a:lstStyle/>
          <a:p>
            <a:pPr marL="358775" algn="l" eaLnBrk="1" hangingPunct="1"/>
            <a:r>
              <a:rPr lang="de-CH" altLang="de-DE" dirty="0" smtClean="0"/>
              <a:t>Areal </a:t>
            </a:r>
            <a:r>
              <a:rPr lang="de-CH" altLang="de-DE" dirty="0" err="1" smtClean="0"/>
              <a:t>Bülachguss</a:t>
            </a:r>
            <a:endParaRPr lang="de-CH" altLang="de-DE" dirty="0" smtClean="0"/>
          </a:p>
        </p:txBody>
      </p:sp>
      <p:sp>
        <p:nvSpPr>
          <p:cNvPr id="4099" name="Rectangle 4"/>
          <p:cNvSpPr>
            <a:spLocks noChangeArrowheads="1"/>
          </p:cNvSpPr>
          <p:nvPr/>
        </p:nvSpPr>
        <p:spPr bwMode="auto">
          <a:xfrm>
            <a:off x="0" y="0"/>
            <a:ext cx="27003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gfa Rotis Sans Serif" panose="02000503000000000004" pitchFamily="2"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de-CH" altLang="de-DE" sz="1800" dirty="0">
              <a:latin typeface="Arial" panose="020B0604020202020204" pitchFamily="34" charset="0"/>
            </a:endParaRPr>
          </a:p>
        </p:txBody>
      </p:sp>
      <p:graphicFrame>
        <p:nvGraphicFramePr>
          <p:cNvPr id="5125" name="Group 5"/>
          <p:cNvGraphicFramePr>
            <a:graphicFrameLocks noGrp="1"/>
          </p:cNvGraphicFramePr>
          <p:nvPr/>
        </p:nvGraphicFramePr>
        <p:xfrm>
          <a:off x="6443663" y="0"/>
          <a:ext cx="2700337" cy="863600"/>
        </p:xfrm>
        <a:graphic>
          <a:graphicData uri="http://schemas.openxmlformats.org/drawingml/2006/table">
            <a:tbl>
              <a:tblPr/>
              <a:tblGrid>
                <a:gridCol w="2700337"/>
              </a:tblGrid>
              <a:tr h="863600">
                <a:tc>
                  <a:txBody>
                    <a:bodyPr/>
                    <a:lstStyle>
                      <a:lvl1pPr>
                        <a:spcBef>
                          <a:spcPct val="20000"/>
                        </a:spcBef>
                        <a:defRPr sz="2800">
                          <a:solidFill>
                            <a:schemeClr val="tx1"/>
                          </a:solidFill>
                          <a:latin typeface="Agfa Rotis Sans Serif" pitchFamily="2"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2800" b="0" i="0" u="none" strike="noStrike" cap="none" normalizeH="0" baseline="0" dirty="0" smtClean="0">
                        <a:ln>
                          <a:noFill/>
                        </a:ln>
                        <a:solidFill>
                          <a:schemeClr val="tx1"/>
                        </a:solidFill>
                        <a:effectLst/>
                        <a:latin typeface="Agfa Rotis Sans Serif" pitchFamily="2"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4102" name="Rectangle 13"/>
          <p:cNvSpPr>
            <a:spLocks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gfa Rotis Sans Serif" panose="02000503000000000004" pitchFamily="2"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pPr>
            <a:endParaRPr lang="de-DE" altLang="de-DE" sz="1400" dirty="0">
              <a:latin typeface="RotisSansSerif" pitchFamily="2" charset="0"/>
            </a:endParaRPr>
          </a:p>
        </p:txBody>
      </p:sp>
      <p:sp>
        <p:nvSpPr>
          <p:cNvPr id="4103" name="Rectangle 14"/>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gfa Rotis Sans Serif" panose="02000503000000000004" pitchFamily="2"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endParaRPr lang="de-DE" altLang="de-DE" sz="1400" dirty="0">
              <a:latin typeface="RotisSansSerif" pitchFamily="2" charset="0"/>
            </a:endParaRPr>
          </a:p>
        </p:txBody>
      </p:sp>
      <p:sp>
        <p:nvSpPr>
          <p:cNvPr id="4104" name="Rectangle 15"/>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3200">
                <a:solidFill>
                  <a:schemeClr val="tx1"/>
                </a:solidFill>
                <a:latin typeface="Agfa Rotis Sans Serif" panose="02000503000000000004" pitchFamily="2"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de-CH" altLang="de-DE" sz="1800" dirty="0">
              <a:latin typeface="Arial" panose="020B0604020202020204" pitchFamily="34" charset="0"/>
            </a:endParaRPr>
          </a:p>
        </p:txBody>
      </p:sp>
      <p:sp>
        <p:nvSpPr>
          <p:cNvPr id="4106" name="Textfeld 1"/>
          <p:cNvSpPr txBox="1">
            <a:spLocks noChangeArrowheads="1"/>
          </p:cNvSpPr>
          <p:nvPr/>
        </p:nvSpPr>
        <p:spPr bwMode="auto">
          <a:xfrm>
            <a:off x="455613" y="1860550"/>
            <a:ext cx="823118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gfa Rotis Sans Serif" panose="02000503000000000004" pitchFamily="2"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CH" altLang="de-DE" sz="3400" dirty="0" smtClean="0">
                <a:latin typeface="+mj-lt"/>
              </a:rPr>
              <a:t>Potentialstudie </a:t>
            </a:r>
            <a:br>
              <a:rPr lang="de-CH" altLang="de-DE" sz="3400" dirty="0" smtClean="0">
                <a:latin typeface="+mj-lt"/>
              </a:rPr>
            </a:br>
            <a:r>
              <a:rPr lang="de-CH" altLang="de-DE" sz="3400" dirty="0" smtClean="0">
                <a:latin typeface="+mj-lt"/>
              </a:rPr>
              <a:t>«Baubereich 7» </a:t>
            </a:r>
            <a:br>
              <a:rPr lang="de-CH" altLang="de-DE" sz="3400" dirty="0" smtClean="0">
                <a:latin typeface="+mj-lt"/>
              </a:rPr>
            </a:br>
            <a:r>
              <a:rPr lang="de-CH" altLang="de-DE" sz="3400" dirty="0" smtClean="0">
                <a:latin typeface="+mj-lt"/>
              </a:rPr>
              <a:t>Areal Bülach Nord</a:t>
            </a:r>
          </a:p>
          <a:p>
            <a:pPr eaLnBrk="1" hangingPunct="1">
              <a:spcBef>
                <a:spcPct val="0"/>
              </a:spcBef>
            </a:pPr>
            <a:endParaRPr lang="de-CH" altLang="de-DE" sz="3400" dirty="0">
              <a:latin typeface="+mj-lt"/>
            </a:endParaRPr>
          </a:p>
          <a:p>
            <a:pPr eaLnBrk="1" hangingPunct="1">
              <a:spcBef>
                <a:spcPct val="0"/>
              </a:spcBef>
            </a:pPr>
            <a:r>
              <a:rPr lang="de-CH" altLang="de-DE" sz="2400" dirty="0" smtClean="0">
                <a:latin typeface="+mj-lt"/>
              </a:rPr>
              <a:t>GR-Sitzung vom</a:t>
            </a:r>
          </a:p>
          <a:p>
            <a:pPr eaLnBrk="1" hangingPunct="1">
              <a:spcBef>
                <a:spcPct val="0"/>
              </a:spcBef>
            </a:pPr>
            <a:r>
              <a:rPr lang="de-CH" altLang="de-DE" sz="2400" dirty="0" smtClean="0">
                <a:latin typeface="+mj-lt"/>
              </a:rPr>
              <a:t>2. Oktober 2017</a:t>
            </a:r>
            <a:endParaRPr lang="de-CH" altLang="de-DE" sz="2400" dirty="0">
              <a:latin typeface="+mj-lt"/>
            </a:endParaRPr>
          </a:p>
          <a:p>
            <a:pPr eaLnBrk="1" hangingPunct="1">
              <a:spcBef>
                <a:spcPct val="0"/>
              </a:spcBef>
            </a:pPr>
            <a:endParaRPr lang="de-CH" altLang="de-DE" dirty="0">
              <a:latin typeface="Arial" panose="020B0604020202020204" pitchFamily="34" charset="0"/>
            </a:endParaRPr>
          </a:p>
        </p:txBody>
      </p:sp>
      <p:pic>
        <p:nvPicPr>
          <p:cNvPr id="10" name="Grafik 9"/>
          <p:cNvPicPr/>
          <p:nvPr/>
        </p:nvPicPr>
        <p:blipFill rotWithShape="1">
          <a:blip r:embed="rId3" cstate="print">
            <a:extLst>
              <a:ext uri="{28A0092B-C50C-407E-A947-70E740481C1C}">
                <a14:useLocalDpi xmlns:a14="http://schemas.microsoft.com/office/drawing/2010/main" val="0"/>
              </a:ext>
            </a:extLst>
          </a:blip>
          <a:srcRect l="5051" t="59798" r="80228" b="7873"/>
          <a:stretch/>
        </p:blipFill>
        <p:spPr bwMode="auto">
          <a:xfrm>
            <a:off x="5004048" y="1988840"/>
            <a:ext cx="3682752" cy="4256385"/>
          </a:xfrm>
          <a:prstGeom prst="rect">
            <a:avLst/>
          </a:prstGeom>
          <a:ln w="3175">
            <a:solidFill>
              <a:schemeClr val="tx1"/>
            </a:solid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a:t>Variante 1: Gewerbenutzung</a:t>
            </a:r>
          </a:p>
        </p:txBody>
      </p:sp>
      <p:sp>
        <p:nvSpPr>
          <p:cNvPr id="3" name="Inhaltsplatzhalter 2"/>
          <p:cNvSpPr>
            <a:spLocks noGrp="1"/>
          </p:cNvSpPr>
          <p:nvPr>
            <p:ph idx="1"/>
          </p:nvPr>
        </p:nvSpPr>
        <p:spPr>
          <a:xfrm>
            <a:off x="457200" y="1700808"/>
            <a:ext cx="8229600" cy="4525963"/>
          </a:xfrm>
        </p:spPr>
        <p:txBody>
          <a:bodyPr/>
          <a:lstStyle/>
          <a:p>
            <a:r>
              <a:rPr lang="de-CH" sz="1800" b="1" dirty="0" smtClean="0">
                <a:latin typeface="+mj-lt"/>
              </a:rPr>
              <a:t>Fazit:</a:t>
            </a:r>
          </a:p>
          <a:p>
            <a:endParaRPr lang="de-CH" sz="1800" b="1" dirty="0">
              <a:latin typeface="+mj-lt"/>
            </a:endParaRPr>
          </a:p>
          <a:p>
            <a:r>
              <a:rPr lang="de-CH" sz="1800" dirty="0" smtClean="0">
                <a:latin typeface="+mj-lt"/>
              </a:rPr>
              <a:t>Bei Ausnutzung der vollen Baumassenziffer und maximalen Gebäudehöhe </a:t>
            </a:r>
          </a:p>
          <a:p>
            <a:r>
              <a:rPr lang="de-CH" sz="1800" dirty="0" smtClean="0">
                <a:latin typeface="+mj-lt"/>
              </a:rPr>
              <a:t>könnten </a:t>
            </a:r>
            <a:r>
              <a:rPr lang="de-CH" sz="1800" b="1" dirty="0" smtClean="0">
                <a:latin typeface="+mj-lt"/>
              </a:rPr>
              <a:t>rund 3’400 vermietbare m2 für gewerbliche Nutzungen </a:t>
            </a:r>
            <a:r>
              <a:rPr lang="de-CH" sz="1800" dirty="0" smtClean="0">
                <a:latin typeface="+mj-lt"/>
              </a:rPr>
              <a:t>geschaffen</a:t>
            </a:r>
          </a:p>
          <a:p>
            <a:r>
              <a:rPr lang="de-CH" sz="1800" dirty="0" smtClean="0">
                <a:latin typeface="+mj-lt"/>
              </a:rPr>
              <a:t>werden. </a:t>
            </a:r>
            <a:br>
              <a:rPr lang="de-CH" sz="1800" dirty="0" smtClean="0">
                <a:latin typeface="+mj-lt"/>
              </a:rPr>
            </a:br>
            <a:endParaRPr lang="de-CH" sz="1800" dirty="0" smtClean="0">
              <a:latin typeface="+mj-lt"/>
            </a:endParaRPr>
          </a:p>
          <a:p>
            <a:pPr>
              <a:buFont typeface="Arial" panose="020B0604020202020204" pitchFamily="34" charset="0"/>
              <a:buChar char="•"/>
            </a:pPr>
            <a:r>
              <a:rPr lang="de-CH" sz="1800" dirty="0">
                <a:latin typeface="+mj-lt"/>
              </a:rPr>
              <a:t>K</a:t>
            </a:r>
            <a:r>
              <a:rPr lang="de-CH" sz="1800" dirty="0" smtClean="0">
                <a:latin typeface="+mj-lt"/>
              </a:rPr>
              <a:t>ein öffentlicher Auftrag</a:t>
            </a:r>
          </a:p>
          <a:p>
            <a:pPr>
              <a:buFont typeface="Arial" panose="020B0604020202020204" pitchFamily="34" charset="0"/>
              <a:buChar char="•"/>
            </a:pPr>
            <a:r>
              <a:rPr lang="de-CH" sz="1800" dirty="0" smtClean="0">
                <a:latin typeface="+mj-lt"/>
              </a:rPr>
              <a:t>Beschränkte Attraktivität für Gewerbe</a:t>
            </a:r>
          </a:p>
          <a:p>
            <a:pPr>
              <a:buFont typeface="Arial" panose="020B0604020202020204" pitchFamily="34" charset="0"/>
              <a:buChar char="•"/>
            </a:pPr>
            <a:r>
              <a:rPr lang="de-CH" sz="1800" dirty="0" smtClean="0">
                <a:latin typeface="+mj-lt"/>
              </a:rPr>
              <a:t>Genügend Gewerbefläche im Umfeld vorhanden</a:t>
            </a:r>
          </a:p>
          <a:p>
            <a:pPr>
              <a:buFont typeface="Arial" panose="020B0604020202020204" pitchFamily="34" charset="0"/>
              <a:buChar char="•"/>
            </a:pPr>
            <a:r>
              <a:rPr lang="de-CH" sz="1800" dirty="0" smtClean="0">
                <a:latin typeface="+mj-lt"/>
              </a:rPr>
              <a:t>Grössenordnung sowie Machbarkeit nachgewiesen</a:t>
            </a:r>
          </a:p>
          <a:p>
            <a:pPr>
              <a:buFont typeface="Arial" panose="020B0604020202020204" pitchFamily="34" charset="0"/>
              <a:buChar char="•"/>
            </a:pPr>
            <a:r>
              <a:rPr lang="de-CH" sz="1800" dirty="0" smtClean="0">
                <a:latin typeface="+mj-lt"/>
              </a:rPr>
              <a:t>Wirtschaftlichkeit nicht berechnet da keine konkrete </a:t>
            </a:r>
            <a:r>
              <a:rPr lang="de-CH" sz="1800" dirty="0">
                <a:latin typeface="+mj-lt"/>
              </a:rPr>
              <a:t>M</a:t>
            </a:r>
            <a:r>
              <a:rPr lang="de-CH" sz="1800" dirty="0" smtClean="0">
                <a:latin typeface="+mj-lt"/>
              </a:rPr>
              <a:t>arkt- und Projektstudie erstellt wurde</a:t>
            </a:r>
          </a:p>
          <a:p>
            <a:endParaRPr lang="de-CH" sz="1800" dirty="0"/>
          </a:p>
          <a:p>
            <a:endParaRPr lang="de-CH" sz="1800" dirty="0"/>
          </a:p>
        </p:txBody>
      </p:sp>
    </p:spTree>
    <p:extLst>
      <p:ext uri="{BB962C8B-B14F-4D97-AF65-F5344CB8AC3E}">
        <p14:creationId xmlns:p14="http://schemas.microsoft.com/office/powerpoint/2010/main" val="2820106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a:t>Variante 2: </a:t>
            </a:r>
            <a:r>
              <a:rPr lang="de-CH" dirty="0" smtClean="0"/>
              <a:t>Primarschulanlage</a:t>
            </a:r>
            <a:endParaRPr lang="de-CH" dirty="0"/>
          </a:p>
        </p:txBody>
      </p:sp>
      <p:pic>
        <p:nvPicPr>
          <p:cNvPr id="4" name="Grafik 3"/>
          <p:cNvPicPr>
            <a:picLocks noChangeAspect="1"/>
          </p:cNvPicPr>
          <p:nvPr/>
        </p:nvPicPr>
        <p:blipFill>
          <a:blip r:embed="rId2"/>
          <a:stretch>
            <a:fillRect/>
          </a:stretch>
        </p:blipFill>
        <p:spPr>
          <a:xfrm>
            <a:off x="-54260" y="2564904"/>
            <a:ext cx="9252520" cy="4248472"/>
          </a:xfrm>
          <a:prstGeom prst="rect">
            <a:avLst/>
          </a:prstGeom>
        </p:spPr>
      </p:pic>
      <p:sp>
        <p:nvSpPr>
          <p:cNvPr id="5" name="Textfeld 4"/>
          <p:cNvSpPr txBox="1"/>
          <p:nvPr/>
        </p:nvSpPr>
        <p:spPr>
          <a:xfrm>
            <a:off x="683568" y="1700808"/>
            <a:ext cx="7416824" cy="1200329"/>
          </a:xfrm>
          <a:prstGeom prst="rect">
            <a:avLst/>
          </a:prstGeom>
          <a:noFill/>
        </p:spPr>
        <p:txBody>
          <a:bodyPr wrap="square" rtlCol="0">
            <a:spAutoFit/>
          </a:bodyPr>
          <a:lstStyle/>
          <a:p>
            <a:r>
              <a:rPr lang="de-CH" dirty="0" smtClean="0">
                <a:latin typeface="+mj-lt"/>
              </a:rPr>
              <a:t>Detailliertes Raumprogramm für funktionsfähige Primarschule mit 6 Klassenzimmer, Turnhalle, einem Doppelkindergarten sowie Hort erstellt</a:t>
            </a:r>
          </a:p>
          <a:p>
            <a:endParaRPr lang="de-CH" dirty="0">
              <a:latin typeface="+mn-lt"/>
            </a:endParaRPr>
          </a:p>
        </p:txBody>
      </p:sp>
    </p:spTree>
    <p:extLst>
      <p:ext uri="{BB962C8B-B14F-4D97-AF65-F5344CB8AC3E}">
        <p14:creationId xmlns:p14="http://schemas.microsoft.com/office/powerpoint/2010/main" val="3769349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a:t>Variante 2: </a:t>
            </a:r>
            <a:r>
              <a:rPr lang="de-CH" dirty="0" smtClean="0"/>
              <a:t>Primarschulanlage</a:t>
            </a:r>
            <a:endParaRPr lang="de-CH" dirty="0"/>
          </a:p>
        </p:txBody>
      </p:sp>
      <p:pic>
        <p:nvPicPr>
          <p:cNvPr id="3" name="Grafik 2"/>
          <p:cNvPicPr>
            <a:picLocks noChangeAspect="1"/>
          </p:cNvPicPr>
          <p:nvPr/>
        </p:nvPicPr>
        <p:blipFill>
          <a:blip r:embed="rId2"/>
          <a:stretch>
            <a:fillRect/>
          </a:stretch>
        </p:blipFill>
        <p:spPr>
          <a:xfrm>
            <a:off x="1475656" y="1556792"/>
            <a:ext cx="6775060" cy="5343804"/>
          </a:xfrm>
          <a:prstGeom prst="rect">
            <a:avLst/>
          </a:prstGeom>
        </p:spPr>
      </p:pic>
    </p:spTree>
    <p:extLst>
      <p:ext uri="{BB962C8B-B14F-4D97-AF65-F5344CB8AC3E}">
        <p14:creationId xmlns:p14="http://schemas.microsoft.com/office/powerpoint/2010/main" val="4274625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a:t>Variante 2: </a:t>
            </a:r>
            <a:r>
              <a:rPr lang="de-CH" dirty="0" smtClean="0"/>
              <a:t>Primarschulanlage</a:t>
            </a:r>
            <a:endParaRPr lang="de-CH" dirty="0"/>
          </a:p>
        </p:txBody>
      </p:sp>
      <p:pic>
        <p:nvPicPr>
          <p:cNvPr id="6" name="Grafik 5"/>
          <p:cNvPicPr>
            <a:picLocks noChangeAspect="1"/>
          </p:cNvPicPr>
          <p:nvPr/>
        </p:nvPicPr>
        <p:blipFill>
          <a:blip r:embed="rId2"/>
          <a:stretch>
            <a:fillRect/>
          </a:stretch>
        </p:blipFill>
        <p:spPr>
          <a:xfrm>
            <a:off x="806041" y="1628800"/>
            <a:ext cx="7531918" cy="4722275"/>
          </a:xfrm>
          <a:prstGeom prst="rect">
            <a:avLst/>
          </a:prstGeom>
        </p:spPr>
      </p:pic>
      <p:sp>
        <p:nvSpPr>
          <p:cNvPr id="7" name="Ellipse 6"/>
          <p:cNvSpPr/>
          <p:nvPr/>
        </p:nvSpPr>
        <p:spPr>
          <a:xfrm>
            <a:off x="7092280" y="1988840"/>
            <a:ext cx="1245679"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56054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a:t>Variante 2: </a:t>
            </a:r>
            <a:r>
              <a:rPr lang="de-CH" dirty="0" smtClean="0"/>
              <a:t>Primarschulanlage</a:t>
            </a:r>
            <a:endParaRPr lang="de-CH" dirty="0"/>
          </a:p>
        </p:txBody>
      </p:sp>
      <p:pic>
        <p:nvPicPr>
          <p:cNvPr id="3" name="Grafik 2"/>
          <p:cNvPicPr>
            <a:picLocks noChangeAspect="1"/>
          </p:cNvPicPr>
          <p:nvPr/>
        </p:nvPicPr>
        <p:blipFill>
          <a:blip r:embed="rId2"/>
          <a:stretch>
            <a:fillRect/>
          </a:stretch>
        </p:blipFill>
        <p:spPr>
          <a:xfrm>
            <a:off x="180542" y="1844824"/>
            <a:ext cx="8782916" cy="4032448"/>
          </a:xfrm>
          <a:prstGeom prst="rect">
            <a:avLst/>
          </a:prstGeom>
        </p:spPr>
      </p:pic>
    </p:spTree>
    <p:extLst>
      <p:ext uri="{BB962C8B-B14F-4D97-AF65-F5344CB8AC3E}">
        <p14:creationId xmlns:p14="http://schemas.microsoft.com/office/powerpoint/2010/main" val="3889375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a:t>Variante 2: </a:t>
            </a:r>
            <a:r>
              <a:rPr lang="de-CH" dirty="0" smtClean="0"/>
              <a:t>Primarschulanlage</a:t>
            </a:r>
            <a:endParaRPr lang="de-CH" dirty="0"/>
          </a:p>
        </p:txBody>
      </p:sp>
      <p:pic>
        <p:nvPicPr>
          <p:cNvPr id="4" name="Grafik 3"/>
          <p:cNvPicPr>
            <a:picLocks noChangeAspect="1"/>
          </p:cNvPicPr>
          <p:nvPr/>
        </p:nvPicPr>
        <p:blipFill>
          <a:blip r:embed="rId2"/>
          <a:stretch>
            <a:fillRect/>
          </a:stretch>
        </p:blipFill>
        <p:spPr>
          <a:xfrm>
            <a:off x="1205482" y="1700808"/>
            <a:ext cx="6840760" cy="4971981"/>
          </a:xfrm>
          <a:prstGeom prst="rect">
            <a:avLst/>
          </a:prstGeom>
        </p:spPr>
      </p:pic>
      <p:sp>
        <p:nvSpPr>
          <p:cNvPr id="5" name="Abgerundetes Rechteck 4"/>
          <p:cNvSpPr/>
          <p:nvPr/>
        </p:nvSpPr>
        <p:spPr>
          <a:xfrm>
            <a:off x="179512" y="3933056"/>
            <a:ext cx="1666528" cy="864096"/>
          </a:xfrm>
          <a:prstGeom prst="roundRect">
            <a:avLst/>
          </a:prstGeom>
          <a:solidFill>
            <a:srgbClr val="DDDDDD"/>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333872" y="4072426"/>
            <a:ext cx="1512168" cy="646331"/>
          </a:xfrm>
          <a:prstGeom prst="rect">
            <a:avLst/>
          </a:prstGeom>
          <a:noFill/>
        </p:spPr>
        <p:txBody>
          <a:bodyPr wrap="square" rtlCol="0">
            <a:spAutoFit/>
          </a:bodyPr>
          <a:lstStyle/>
          <a:p>
            <a:r>
              <a:rPr lang="de-CH" dirty="0" smtClean="0"/>
              <a:t>Kindergarten und Hort</a:t>
            </a:r>
            <a:endParaRPr lang="de-CH" dirty="0"/>
          </a:p>
        </p:txBody>
      </p:sp>
      <p:sp>
        <p:nvSpPr>
          <p:cNvPr id="10" name="Abgerundetes Rechteck 9"/>
          <p:cNvSpPr/>
          <p:nvPr/>
        </p:nvSpPr>
        <p:spPr>
          <a:xfrm>
            <a:off x="6732240" y="2132856"/>
            <a:ext cx="1800200" cy="648072"/>
          </a:xfrm>
          <a:prstGeom prst="roundRect">
            <a:avLst/>
          </a:prstGeom>
          <a:solidFill>
            <a:srgbClr val="DDDDDD"/>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p:cNvSpPr txBox="1"/>
          <p:nvPr/>
        </p:nvSpPr>
        <p:spPr>
          <a:xfrm>
            <a:off x="6814592" y="2276872"/>
            <a:ext cx="1861864" cy="369332"/>
          </a:xfrm>
          <a:prstGeom prst="rect">
            <a:avLst/>
          </a:prstGeom>
          <a:noFill/>
        </p:spPr>
        <p:txBody>
          <a:bodyPr wrap="square" rtlCol="0">
            <a:spAutoFit/>
          </a:bodyPr>
          <a:lstStyle/>
          <a:p>
            <a:r>
              <a:rPr lang="de-CH" dirty="0" smtClean="0"/>
              <a:t>Schulgebäude</a:t>
            </a:r>
            <a:endParaRPr lang="de-CH" dirty="0"/>
          </a:p>
        </p:txBody>
      </p:sp>
      <p:sp>
        <p:nvSpPr>
          <p:cNvPr id="12" name="Abgerundetes Rechteck 11"/>
          <p:cNvSpPr/>
          <p:nvPr/>
        </p:nvSpPr>
        <p:spPr>
          <a:xfrm>
            <a:off x="7104756" y="4720498"/>
            <a:ext cx="1800200" cy="648072"/>
          </a:xfrm>
          <a:prstGeom prst="roundRect">
            <a:avLst/>
          </a:prstGeom>
          <a:solidFill>
            <a:srgbClr val="DDDDDD"/>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Textfeld 12"/>
          <p:cNvSpPr txBox="1"/>
          <p:nvPr/>
        </p:nvSpPr>
        <p:spPr>
          <a:xfrm>
            <a:off x="7073924" y="4859868"/>
            <a:ext cx="1861864" cy="369332"/>
          </a:xfrm>
          <a:prstGeom prst="rect">
            <a:avLst/>
          </a:prstGeom>
          <a:noFill/>
        </p:spPr>
        <p:txBody>
          <a:bodyPr wrap="square" rtlCol="0">
            <a:spAutoFit/>
          </a:bodyPr>
          <a:lstStyle/>
          <a:p>
            <a:r>
              <a:rPr lang="de-CH" dirty="0"/>
              <a:t>ö</a:t>
            </a:r>
            <a:r>
              <a:rPr lang="de-CH" dirty="0" smtClean="0"/>
              <a:t>fftl. Velostation</a:t>
            </a:r>
            <a:endParaRPr lang="de-CH" dirty="0"/>
          </a:p>
        </p:txBody>
      </p:sp>
      <p:cxnSp>
        <p:nvCxnSpPr>
          <p:cNvPr id="15" name="Gerade Verbindung mit Pfeil 14"/>
          <p:cNvCxnSpPr/>
          <p:nvPr/>
        </p:nvCxnSpPr>
        <p:spPr>
          <a:xfrm>
            <a:off x="1833504" y="4257092"/>
            <a:ext cx="853752" cy="463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6228184" y="2771609"/>
            <a:ext cx="1198476" cy="868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H="1">
            <a:off x="7032984" y="5368570"/>
            <a:ext cx="768560" cy="72472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91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a:t>Variante 2: </a:t>
            </a:r>
            <a:r>
              <a:rPr lang="de-CH" dirty="0" smtClean="0"/>
              <a:t>Primarschulanlage</a:t>
            </a:r>
            <a:endParaRPr lang="de-CH" dirty="0"/>
          </a:p>
        </p:txBody>
      </p:sp>
      <p:pic>
        <p:nvPicPr>
          <p:cNvPr id="21" name="Grafik 20"/>
          <p:cNvPicPr>
            <a:picLocks noChangeAspect="1"/>
          </p:cNvPicPr>
          <p:nvPr/>
        </p:nvPicPr>
        <p:blipFill>
          <a:blip r:embed="rId3"/>
          <a:stretch>
            <a:fillRect/>
          </a:stretch>
        </p:blipFill>
        <p:spPr>
          <a:xfrm>
            <a:off x="1259632" y="1772816"/>
            <a:ext cx="6779039" cy="4863092"/>
          </a:xfrm>
          <a:prstGeom prst="rect">
            <a:avLst/>
          </a:prstGeom>
        </p:spPr>
      </p:pic>
      <p:sp>
        <p:nvSpPr>
          <p:cNvPr id="12" name="Abgerundetes Rechteck 11"/>
          <p:cNvSpPr/>
          <p:nvPr/>
        </p:nvSpPr>
        <p:spPr>
          <a:xfrm>
            <a:off x="1979712" y="1844824"/>
            <a:ext cx="2232248" cy="1440160"/>
          </a:xfrm>
          <a:prstGeom prst="roundRect">
            <a:avLst/>
          </a:prstGeom>
          <a:solidFill>
            <a:srgbClr val="DDDDDD"/>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Textfeld 21"/>
          <p:cNvSpPr txBox="1"/>
          <p:nvPr/>
        </p:nvSpPr>
        <p:spPr>
          <a:xfrm>
            <a:off x="2339752" y="2103239"/>
            <a:ext cx="1584176" cy="923330"/>
          </a:xfrm>
          <a:prstGeom prst="rect">
            <a:avLst/>
          </a:prstGeom>
          <a:noFill/>
        </p:spPr>
        <p:txBody>
          <a:bodyPr wrap="square" rtlCol="0">
            <a:spAutoFit/>
          </a:bodyPr>
          <a:lstStyle/>
          <a:p>
            <a:r>
              <a:rPr lang="de-CH" dirty="0" smtClean="0"/>
              <a:t>Gedeckte Aussenfläche auf Dach</a:t>
            </a:r>
            <a:endParaRPr lang="de-CH" dirty="0"/>
          </a:p>
        </p:txBody>
      </p:sp>
      <p:cxnSp>
        <p:nvCxnSpPr>
          <p:cNvPr id="24" name="Gerade Verbindung mit Pfeil 23"/>
          <p:cNvCxnSpPr/>
          <p:nvPr/>
        </p:nvCxnSpPr>
        <p:spPr>
          <a:xfrm>
            <a:off x="4211960" y="2564904"/>
            <a:ext cx="2016224" cy="28803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12" idx="3"/>
          </p:cNvCxnSpPr>
          <p:nvPr/>
        </p:nvCxnSpPr>
        <p:spPr>
          <a:xfrm>
            <a:off x="4211960" y="2564904"/>
            <a:ext cx="972108" cy="82809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8" name="Abgerundetes Rechteck 27"/>
          <p:cNvSpPr/>
          <p:nvPr/>
        </p:nvSpPr>
        <p:spPr>
          <a:xfrm>
            <a:off x="683568" y="3640162"/>
            <a:ext cx="2232248" cy="1440160"/>
          </a:xfrm>
          <a:prstGeom prst="roundRect">
            <a:avLst/>
          </a:prstGeom>
          <a:solidFill>
            <a:srgbClr val="DDDDDD"/>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 name="Textfeld 28"/>
          <p:cNvSpPr txBox="1"/>
          <p:nvPr/>
        </p:nvSpPr>
        <p:spPr>
          <a:xfrm>
            <a:off x="1007604" y="3898577"/>
            <a:ext cx="1584176" cy="923330"/>
          </a:xfrm>
          <a:prstGeom prst="rect">
            <a:avLst/>
          </a:prstGeom>
          <a:noFill/>
        </p:spPr>
        <p:txBody>
          <a:bodyPr wrap="square" rtlCol="0">
            <a:spAutoFit/>
          </a:bodyPr>
          <a:lstStyle/>
          <a:p>
            <a:r>
              <a:rPr lang="de-CH" dirty="0" smtClean="0"/>
              <a:t>Ungedeckte Aussenfläche auf Dach</a:t>
            </a:r>
            <a:endParaRPr lang="de-CH" dirty="0"/>
          </a:p>
        </p:txBody>
      </p:sp>
      <p:cxnSp>
        <p:nvCxnSpPr>
          <p:cNvPr id="30" name="Gerade Verbindung mit Pfeil 29"/>
          <p:cNvCxnSpPr/>
          <p:nvPr/>
        </p:nvCxnSpPr>
        <p:spPr>
          <a:xfrm flipV="1">
            <a:off x="2931428" y="4360242"/>
            <a:ext cx="3152740" cy="2591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682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a:t>Variante 2: </a:t>
            </a:r>
            <a:r>
              <a:rPr lang="de-CH" dirty="0" smtClean="0"/>
              <a:t>Primarschulanlage</a:t>
            </a:r>
            <a:endParaRPr lang="de-CH" dirty="0"/>
          </a:p>
        </p:txBody>
      </p:sp>
      <p:sp>
        <p:nvSpPr>
          <p:cNvPr id="3" name="Inhaltsplatzhalter 2"/>
          <p:cNvSpPr>
            <a:spLocks noGrp="1"/>
          </p:cNvSpPr>
          <p:nvPr>
            <p:ph idx="1"/>
          </p:nvPr>
        </p:nvSpPr>
        <p:spPr/>
        <p:txBody>
          <a:bodyPr/>
          <a:lstStyle/>
          <a:p>
            <a:r>
              <a:rPr lang="de-CH" sz="1800" b="1" dirty="0">
                <a:latin typeface="+mj-lt"/>
              </a:rPr>
              <a:t>Fazit:</a:t>
            </a:r>
          </a:p>
          <a:p>
            <a:endParaRPr lang="de-CH" sz="1800" b="1" dirty="0">
              <a:latin typeface="+mj-lt"/>
            </a:endParaRPr>
          </a:p>
          <a:p>
            <a:r>
              <a:rPr lang="de-CH" sz="1800" b="1" dirty="0" smtClean="0">
                <a:latin typeface="+mj-lt"/>
              </a:rPr>
              <a:t>Im Baubereich 7 kann innerhalb des öffentlichen und privaten </a:t>
            </a:r>
          </a:p>
          <a:p>
            <a:r>
              <a:rPr lang="de-CH" sz="1800" b="1" dirty="0" smtClean="0">
                <a:latin typeface="+mj-lt"/>
              </a:rPr>
              <a:t>Gestaltungsplans das Raumprogramm für eine voll funktionsfähige </a:t>
            </a:r>
          </a:p>
          <a:p>
            <a:r>
              <a:rPr lang="de-CH" sz="1800" b="1" dirty="0" smtClean="0">
                <a:latin typeface="+mj-lt"/>
              </a:rPr>
              <a:t>Primarschule mit einem 2-fach Kindergarten sowie einem Hort </a:t>
            </a:r>
            <a:r>
              <a:rPr lang="de-CH" sz="1800" b="1" dirty="0" err="1" smtClean="0">
                <a:latin typeface="+mj-lt"/>
              </a:rPr>
              <a:t>unterge</a:t>
            </a:r>
            <a:r>
              <a:rPr lang="de-CH" sz="1800" b="1" dirty="0" smtClean="0">
                <a:latin typeface="+mj-lt"/>
              </a:rPr>
              <a:t>-</a:t>
            </a:r>
          </a:p>
          <a:p>
            <a:r>
              <a:rPr lang="de-CH" sz="1800" b="1" dirty="0" smtClean="0">
                <a:latin typeface="+mj-lt"/>
              </a:rPr>
              <a:t>bracht werden.</a:t>
            </a:r>
          </a:p>
          <a:p>
            <a:endParaRPr lang="de-CH" sz="1800" dirty="0" smtClean="0">
              <a:latin typeface="+mj-lt"/>
            </a:endParaRPr>
          </a:p>
          <a:p>
            <a:pPr>
              <a:buFont typeface="Arial" panose="020B0604020202020204" pitchFamily="34" charset="0"/>
              <a:buChar char="•"/>
            </a:pPr>
            <a:r>
              <a:rPr lang="de-CH" sz="1800" dirty="0" smtClean="0">
                <a:latin typeface="+mj-lt"/>
              </a:rPr>
              <a:t>Aussenraum ist wie erwartet beschränkt. Auf dem Dach kann aber ein Pausen- und Sporthartplatz eingerichtet werden</a:t>
            </a:r>
          </a:p>
          <a:p>
            <a:pPr>
              <a:buFont typeface="Arial" panose="020B0604020202020204" pitchFamily="34" charset="0"/>
              <a:buChar char="•"/>
            </a:pPr>
            <a:r>
              <a:rPr lang="de-CH" sz="1800" dirty="0" smtClean="0">
                <a:latin typeface="+mj-lt"/>
              </a:rPr>
              <a:t>Für Kindergärten ist begrünter Aussenraum vorhanden</a:t>
            </a:r>
          </a:p>
          <a:p>
            <a:pPr>
              <a:buFont typeface="Arial" panose="020B0604020202020204" pitchFamily="34" charset="0"/>
              <a:buChar char="•"/>
            </a:pPr>
            <a:r>
              <a:rPr lang="de-CH" sz="1800" dirty="0" smtClean="0">
                <a:latin typeface="+mj-lt"/>
              </a:rPr>
              <a:t>Die Turnhalle muss unterirdisch gebaut werden</a:t>
            </a:r>
          </a:p>
          <a:p>
            <a:pPr>
              <a:buFont typeface="Arial" panose="020B0604020202020204" pitchFamily="34" charset="0"/>
              <a:buChar char="•"/>
            </a:pPr>
            <a:r>
              <a:rPr lang="de-CH" sz="1800" dirty="0" smtClean="0">
                <a:latin typeface="+mj-lt"/>
              </a:rPr>
              <a:t>Struktur als Tagesschule machbar</a:t>
            </a:r>
            <a:endParaRPr lang="de-CH" sz="1800" dirty="0">
              <a:latin typeface="+mj-lt"/>
            </a:endParaRPr>
          </a:p>
          <a:p>
            <a:pPr>
              <a:buFont typeface="Arial" panose="020B0604020202020204" pitchFamily="34" charset="0"/>
              <a:buChar char="•"/>
            </a:pPr>
            <a:r>
              <a:rPr lang="de-CH" sz="1800" dirty="0" smtClean="0">
                <a:latin typeface="+mj-lt"/>
              </a:rPr>
              <a:t>100 Veloabstellplätze sowie Bushaltestelle gemäss Gestaltungsplan sind berücksichtigt</a:t>
            </a:r>
            <a:endParaRPr lang="de-CH" sz="1800" dirty="0">
              <a:latin typeface="+mj-lt"/>
            </a:endParaRPr>
          </a:p>
        </p:txBody>
      </p:sp>
    </p:spTree>
    <p:extLst>
      <p:ext uri="{BB962C8B-B14F-4D97-AF65-F5344CB8AC3E}">
        <p14:creationId xmlns:p14="http://schemas.microsoft.com/office/powerpoint/2010/main" val="1610946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a:t>Variante 3: Kindergarten, Tagesbetreuung </a:t>
            </a:r>
            <a:r>
              <a:rPr lang="de-CH" dirty="0" smtClean="0"/>
              <a:t/>
            </a:r>
            <a:br>
              <a:rPr lang="de-CH" dirty="0" smtClean="0"/>
            </a:br>
            <a:r>
              <a:rPr lang="de-CH" dirty="0" smtClean="0"/>
              <a:t>		und Therapiezentrum</a:t>
            </a:r>
            <a:endParaRPr lang="de-CH" dirty="0"/>
          </a:p>
        </p:txBody>
      </p:sp>
      <p:sp>
        <p:nvSpPr>
          <p:cNvPr id="3" name="Inhaltsplatzhalter 2"/>
          <p:cNvSpPr>
            <a:spLocks noGrp="1"/>
          </p:cNvSpPr>
          <p:nvPr>
            <p:ph idx="1"/>
          </p:nvPr>
        </p:nvSpPr>
        <p:spPr>
          <a:xfrm>
            <a:off x="457200" y="1772816"/>
            <a:ext cx="8229600" cy="4320480"/>
          </a:xfrm>
        </p:spPr>
        <p:txBody>
          <a:bodyPr/>
          <a:lstStyle/>
          <a:p>
            <a:r>
              <a:rPr lang="de-CH" sz="1800" b="1" dirty="0" smtClean="0">
                <a:latin typeface="+mj-lt"/>
              </a:rPr>
              <a:t>Ausgangslage: </a:t>
            </a:r>
          </a:p>
          <a:p>
            <a:r>
              <a:rPr lang="de-CH" sz="1800" dirty="0">
                <a:latin typeface="+mj-lt"/>
              </a:rPr>
              <a:t>Die Variante 3 </a:t>
            </a:r>
            <a:r>
              <a:rPr lang="de-CH" sz="1800" dirty="0" smtClean="0">
                <a:latin typeface="+mj-lt"/>
              </a:rPr>
              <a:t>basiert auf der Annahme, dass nicht genügend Raum für ein</a:t>
            </a:r>
          </a:p>
          <a:p>
            <a:r>
              <a:rPr lang="de-CH" sz="1800" dirty="0" smtClean="0">
                <a:latin typeface="+mj-lt"/>
              </a:rPr>
              <a:t>Schulhaus im Baubereich 7 vorhanden wäre. Sie soll </a:t>
            </a:r>
            <a:r>
              <a:rPr lang="de-CH" sz="1800" dirty="0">
                <a:latin typeface="+mj-lt"/>
              </a:rPr>
              <a:t>a</a:t>
            </a:r>
            <a:r>
              <a:rPr lang="de-CH" sz="1800" dirty="0" smtClean="0">
                <a:latin typeface="+mj-lt"/>
              </a:rPr>
              <a:t>ls Basis für weitere </a:t>
            </a:r>
          </a:p>
          <a:p>
            <a:r>
              <a:rPr lang="de-CH" sz="1800" dirty="0" smtClean="0">
                <a:latin typeface="+mj-lt"/>
              </a:rPr>
              <a:t>Varianten erste </a:t>
            </a:r>
            <a:r>
              <a:rPr lang="de-CH" sz="1800" dirty="0">
                <a:latin typeface="+mj-lt"/>
              </a:rPr>
              <a:t>Fakten </a:t>
            </a:r>
            <a:r>
              <a:rPr lang="de-CH" sz="1800" dirty="0" smtClean="0">
                <a:latin typeface="+mj-lt"/>
              </a:rPr>
              <a:t>liefern, </a:t>
            </a:r>
            <a:r>
              <a:rPr lang="de-CH" sz="1800" b="1" dirty="0" smtClean="0">
                <a:latin typeface="+mj-lt"/>
              </a:rPr>
              <a:t>welche schulnahen Betriebe nebst einem </a:t>
            </a:r>
          </a:p>
          <a:p>
            <a:r>
              <a:rPr lang="de-CH" sz="1800" b="1" dirty="0" smtClean="0">
                <a:latin typeface="+mj-lt"/>
              </a:rPr>
              <a:t>doppelten Kindergarten inklusive einer kleinen Turnhalle in Bülach Nord</a:t>
            </a:r>
          </a:p>
          <a:p>
            <a:r>
              <a:rPr lang="de-CH" sz="1800" b="1" dirty="0" smtClean="0">
                <a:latin typeface="+mj-lt"/>
              </a:rPr>
              <a:t>realisiert werden könnten und welches Restvolumen übrig bliebe. </a:t>
            </a:r>
            <a:r>
              <a:rPr lang="de-CH" sz="1800" dirty="0" smtClean="0">
                <a:latin typeface="+mj-lt"/>
              </a:rPr>
              <a:t>Dafür </a:t>
            </a:r>
          </a:p>
          <a:p>
            <a:r>
              <a:rPr lang="de-CH" sz="1800" dirty="0" smtClean="0">
                <a:latin typeface="+mj-lt"/>
              </a:rPr>
              <a:t>wurden detaillierte Raumprogramme erstellt.</a:t>
            </a:r>
          </a:p>
          <a:p>
            <a:pPr marL="0" indent="0">
              <a:lnSpc>
                <a:spcPts val="2500"/>
              </a:lnSpc>
            </a:pPr>
            <a:endParaRPr lang="de-CH" sz="1800" dirty="0" smtClean="0">
              <a:latin typeface="+mj-lt"/>
            </a:endParaRPr>
          </a:p>
          <a:p>
            <a:pPr marL="0" indent="0">
              <a:lnSpc>
                <a:spcPts val="2500"/>
              </a:lnSpc>
            </a:pPr>
            <a:r>
              <a:rPr lang="de-CH" sz="1800" dirty="0" smtClean="0">
                <a:latin typeface="+mj-lt"/>
              </a:rPr>
              <a:t>Bei der Priorisierung der von der Schule genutzten Räume stand an erster Stelle die Realisierung eines Doppelkindergartens inklusive Tagesbetreuungsangebot und an zweiter Stelle die Unterbringung von schulergänzenden Diensten, welche aktuell in angemieteten Räumen untergebracht sind.</a:t>
            </a:r>
          </a:p>
        </p:txBody>
      </p:sp>
    </p:spTree>
    <p:extLst>
      <p:ext uri="{BB962C8B-B14F-4D97-AF65-F5344CB8AC3E}">
        <p14:creationId xmlns:p14="http://schemas.microsoft.com/office/powerpoint/2010/main" val="3598755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a:t>Variante 3: Kindergarten, Tagesbetreuung </a:t>
            </a:r>
            <a:br>
              <a:rPr lang="de-CH" dirty="0"/>
            </a:br>
            <a:r>
              <a:rPr lang="de-CH" dirty="0"/>
              <a:t>		und Therapiezentrum</a:t>
            </a:r>
            <a:endParaRPr lang="de-CH" dirty="0">
              <a:latin typeface="+mn-lt"/>
            </a:endParaRPr>
          </a:p>
        </p:txBody>
      </p:sp>
      <p:pic>
        <p:nvPicPr>
          <p:cNvPr id="4" name="Grafik 3"/>
          <p:cNvPicPr>
            <a:picLocks noChangeAspect="1"/>
          </p:cNvPicPr>
          <p:nvPr/>
        </p:nvPicPr>
        <p:blipFill>
          <a:blip r:embed="rId2"/>
          <a:stretch>
            <a:fillRect/>
          </a:stretch>
        </p:blipFill>
        <p:spPr>
          <a:xfrm>
            <a:off x="539552" y="2204864"/>
            <a:ext cx="7772400" cy="2790825"/>
          </a:xfrm>
          <a:prstGeom prst="rect">
            <a:avLst/>
          </a:prstGeom>
        </p:spPr>
      </p:pic>
      <p:sp>
        <p:nvSpPr>
          <p:cNvPr id="8" name="Ellipse 7"/>
          <p:cNvSpPr/>
          <p:nvPr/>
        </p:nvSpPr>
        <p:spPr>
          <a:xfrm>
            <a:off x="6948264" y="2612360"/>
            <a:ext cx="1363688" cy="1104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735650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smtClean="0"/>
              <a:t>Auftrag GR an SR</a:t>
            </a:r>
            <a:endParaRPr lang="de-CH" dirty="0"/>
          </a:p>
        </p:txBody>
      </p:sp>
      <p:sp>
        <p:nvSpPr>
          <p:cNvPr id="3" name="Textplatzhalter 2"/>
          <p:cNvSpPr>
            <a:spLocks noGrp="1"/>
          </p:cNvSpPr>
          <p:nvPr>
            <p:ph type="body" sz="half" idx="1"/>
          </p:nvPr>
        </p:nvSpPr>
        <p:spPr>
          <a:xfrm>
            <a:off x="457200" y="1600200"/>
            <a:ext cx="7931224" cy="4525963"/>
          </a:xfrm>
        </p:spPr>
        <p:txBody>
          <a:bodyPr/>
          <a:lstStyle/>
          <a:p>
            <a:endParaRPr lang="de-CH" sz="2000" dirty="0" smtClean="0"/>
          </a:p>
          <a:p>
            <a:r>
              <a:rPr lang="de-CH" sz="1800" dirty="0" smtClean="0">
                <a:latin typeface="+mj-lt"/>
              </a:rPr>
              <a:t>Auszug GR-Protokoll vom 14. November 2016:</a:t>
            </a:r>
          </a:p>
          <a:p>
            <a:endParaRPr lang="de-CH" sz="1800" dirty="0" smtClean="0">
              <a:latin typeface="+mj-lt"/>
            </a:endParaRPr>
          </a:p>
          <a:p>
            <a:r>
              <a:rPr lang="de-CH" sz="1800" dirty="0" smtClean="0">
                <a:latin typeface="+mj-lt"/>
              </a:rPr>
              <a:t>«Der Stadtrat wird beauftragt, dem Gemeinderat innerhalb eines Jahres ein</a:t>
            </a:r>
          </a:p>
          <a:p>
            <a:r>
              <a:rPr lang="de-CH" sz="1800" dirty="0" smtClean="0">
                <a:latin typeface="+mj-lt"/>
              </a:rPr>
              <a:t>betriebswirtschaftliches Konzept für Raumplanung Gewerbe, Schulraum,</a:t>
            </a:r>
          </a:p>
          <a:p>
            <a:r>
              <a:rPr lang="de-CH" sz="1800" dirty="0" smtClean="0">
                <a:latin typeface="+mj-lt"/>
              </a:rPr>
              <a:t>Dritte, in einer zweiten Phase auch möglichen Wohnraum etc. zu </a:t>
            </a:r>
          </a:p>
          <a:p>
            <a:r>
              <a:rPr lang="de-CH" sz="1800" dirty="0" smtClean="0">
                <a:latin typeface="+mj-lt"/>
              </a:rPr>
              <a:t>Präsentieren (welches gleichzeitig ertragsorientiert ist und zusätzlich die </a:t>
            </a:r>
          </a:p>
          <a:p>
            <a:r>
              <a:rPr lang="de-CH" sz="1800" dirty="0" smtClean="0">
                <a:latin typeface="+mj-lt"/>
              </a:rPr>
              <a:t>Nutzung der für die öffentlichen Bedürfnisse notwendigen Raum aufzeigt). </a:t>
            </a:r>
          </a:p>
          <a:p>
            <a:r>
              <a:rPr lang="de-CH" sz="1800" dirty="0" smtClean="0">
                <a:latin typeface="+mj-lt"/>
              </a:rPr>
              <a:t>Das Konzept</a:t>
            </a:r>
            <a:r>
              <a:rPr lang="de-CH" sz="1800" dirty="0">
                <a:latin typeface="+mj-lt"/>
              </a:rPr>
              <a:t> </a:t>
            </a:r>
            <a:r>
              <a:rPr lang="de-CH" sz="1800" dirty="0" smtClean="0">
                <a:latin typeface="+mj-lt"/>
              </a:rPr>
              <a:t>ist nach der Maximalkubatur auszurichten. Es ist an der GR-</a:t>
            </a:r>
          </a:p>
          <a:p>
            <a:r>
              <a:rPr lang="de-CH" sz="1800" dirty="0" smtClean="0">
                <a:latin typeface="+mj-lt"/>
              </a:rPr>
              <a:t>Sitzung vom 2. Oktober 2017 dem GR vorzulegen.»</a:t>
            </a:r>
            <a:endParaRPr lang="de-CH" sz="1800" dirty="0">
              <a:latin typeface="+mj-lt"/>
            </a:endParaRPr>
          </a:p>
        </p:txBody>
      </p:sp>
    </p:spTree>
    <p:extLst>
      <p:ext uri="{BB962C8B-B14F-4D97-AF65-F5344CB8AC3E}">
        <p14:creationId xmlns:p14="http://schemas.microsoft.com/office/powerpoint/2010/main" val="2186998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a:t>Variante 3: Kindergarten, Tagesbetreuung </a:t>
            </a:r>
            <a:br>
              <a:rPr lang="de-CH" dirty="0"/>
            </a:br>
            <a:r>
              <a:rPr lang="de-CH" dirty="0"/>
              <a:t>		und Therapiezentrum</a:t>
            </a:r>
            <a:endParaRPr lang="de-CH" dirty="0">
              <a:latin typeface="+mn-lt"/>
            </a:endParaRPr>
          </a:p>
        </p:txBody>
      </p:sp>
      <p:sp>
        <p:nvSpPr>
          <p:cNvPr id="3" name="Inhaltsplatzhalter 2"/>
          <p:cNvSpPr>
            <a:spLocks noGrp="1"/>
          </p:cNvSpPr>
          <p:nvPr>
            <p:ph idx="1"/>
          </p:nvPr>
        </p:nvSpPr>
        <p:spPr/>
        <p:txBody>
          <a:bodyPr/>
          <a:lstStyle/>
          <a:p>
            <a:r>
              <a:rPr lang="de-CH" sz="1800" b="1" dirty="0">
                <a:latin typeface="+mj-lt"/>
              </a:rPr>
              <a:t>Fazit:</a:t>
            </a:r>
          </a:p>
          <a:p>
            <a:endParaRPr lang="de-CH" sz="1800" b="1" dirty="0">
              <a:latin typeface="+mj-lt"/>
            </a:endParaRPr>
          </a:p>
          <a:p>
            <a:r>
              <a:rPr lang="de-CH" sz="1800" b="1" dirty="0" smtClean="0">
                <a:latin typeface="+mj-lt"/>
              </a:rPr>
              <a:t>Das für diese Studie erstellte Raumprogramm führt zu einer Ausnutzung</a:t>
            </a:r>
          </a:p>
          <a:p>
            <a:r>
              <a:rPr lang="de-CH" sz="1800" b="1" dirty="0" smtClean="0">
                <a:latin typeface="+mj-lt"/>
              </a:rPr>
              <a:t>von rund 10’600m3. Damit wären Nutzungsreserven von 6’400m3</a:t>
            </a:r>
          </a:p>
          <a:p>
            <a:r>
              <a:rPr lang="de-CH" sz="1800" b="1" dirty="0" smtClean="0">
                <a:latin typeface="+mj-lt"/>
              </a:rPr>
              <a:t>vorhanden welche anderweitig gewerblich genutzt werden oder in 10 </a:t>
            </a:r>
          </a:p>
          <a:p>
            <a:r>
              <a:rPr lang="de-CH" sz="1800" b="1" dirty="0" smtClean="0">
                <a:latin typeface="+mj-lt"/>
              </a:rPr>
              <a:t>Jahren auch als Wohnraum dienen könnten.</a:t>
            </a:r>
          </a:p>
          <a:p>
            <a:endParaRPr lang="de-CH" sz="1800" dirty="0" smtClean="0">
              <a:latin typeface="+mj-lt"/>
            </a:endParaRPr>
          </a:p>
          <a:p>
            <a:pPr>
              <a:buFont typeface="Arial" panose="020B0604020202020204" pitchFamily="34" charset="0"/>
              <a:buChar char="•"/>
            </a:pPr>
            <a:r>
              <a:rPr lang="de-CH" sz="1800" dirty="0" smtClean="0">
                <a:latin typeface="+mj-lt"/>
              </a:rPr>
              <a:t>Diese Variante ist erst eine Spielerei - für den Fall, dass keine </a:t>
            </a:r>
            <a:r>
              <a:rPr lang="de-CH" sz="1800" dirty="0">
                <a:latin typeface="+mj-lt"/>
              </a:rPr>
              <a:t>P</a:t>
            </a:r>
            <a:r>
              <a:rPr lang="de-CH" sz="1800" dirty="0" smtClean="0">
                <a:latin typeface="+mj-lt"/>
              </a:rPr>
              <a:t>rimarschulanlage realisiert werden könnte</a:t>
            </a:r>
          </a:p>
          <a:p>
            <a:pPr>
              <a:buFont typeface="Arial" panose="020B0604020202020204" pitchFamily="34" charset="0"/>
              <a:buChar char="•"/>
            </a:pPr>
            <a:r>
              <a:rPr lang="de-CH" sz="1800" dirty="0" smtClean="0">
                <a:latin typeface="+mj-lt"/>
              </a:rPr>
              <a:t>2 Kindergärten sind problemlos umsetzbar</a:t>
            </a:r>
          </a:p>
          <a:p>
            <a:pPr>
              <a:buFont typeface="Arial" panose="020B0604020202020204" pitchFamily="34" charset="0"/>
              <a:buChar char="•"/>
            </a:pPr>
            <a:r>
              <a:rPr lang="de-CH" sz="1800" dirty="0" smtClean="0">
                <a:latin typeface="+mj-lt"/>
              </a:rPr>
              <a:t>Sie gibt ein erstes Gefühl für eine mögliche Mischnutzung des Areals</a:t>
            </a:r>
          </a:p>
          <a:p>
            <a:pPr>
              <a:buFont typeface="Arial" panose="020B0604020202020204" pitchFamily="34" charset="0"/>
              <a:buChar char="•"/>
            </a:pPr>
            <a:r>
              <a:rPr lang="de-CH" sz="1800" dirty="0" smtClean="0">
                <a:latin typeface="+mj-lt"/>
              </a:rPr>
              <a:t>100 Veloabstellplätze sowie Bushaltestelle gemäss Gestaltungsplan sind berücksichtigt</a:t>
            </a:r>
            <a:endParaRPr lang="de-CH" sz="1800" dirty="0">
              <a:latin typeface="+mj-lt"/>
            </a:endParaRPr>
          </a:p>
        </p:txBody>
      </p:sp>
    </p:spTree>
    <p:extLst>
      <p:ext uri="{BB962C8B-B14F-4D97-AF65-F5344CB8AC3E}">
        <p14:creationId xmlns:p14="http://schemas.microsoft.com/office/powerpoint/2010/main" val="3315630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smtClean="0"/>
              <a:t>Gesamtfazit der Variantenstudien</a:t>
            </a:r>
            <a:endParaRPr lang="de-CH" dirty="0"/>
          </a:p>
        </p:txBody>
      </p:sp>
      <p:sp>
        <p:nvSpPr>
          <p:cNvPr id="3" name="Inhaltsplatzhalter 2"/>
          <p:cNvSpPr>
            <a:spLocks noGrp="1"/>
          </p:cNvSpPr>
          <p:nvPr>
            <p:ph idx="1"/>
          </p:nvPr>
        </p:nvSpPr>
        <p:spPr/>
        <p:txBody>
          <a:bodyPr/>
          <a:lstStyle/>
          <a:p>
            <a:pPr>
              <a:buFont typeface="Arial" panose="020B0604020202020204" pitchFamily="34" charset="0"/>
              <a:buChar char="•"/>
            </a:pPr>
            <a:r>
              <a:rPr lang="de-CH" sz="1800" dirty="0" smtClean="0">
                <a:latin typeface="+mj-lt"/>
              </a:rPr>
              <a:t>Ein vollständiger </a:t>
            </a:r>
            <a:r>
              <a:rPr lang="de-CH" sz="1800" dirty="0">
                <a:latin typeface="+mj-lt"/>
              </a:rPr>
              <a:t>Klassenzug </a:t>
            </a:r>
            <a:r>
              <a:rPr lang="de-CH" sz="1800" dirty="0" smtClean="0">
                <a:latin typeface="+mj-lt"/>
              </a:rPr>
              <a:t>für die Primarschule inklusive 2 Kindergärten sowie Tagebetreuung / Hort ist auf dem «</a:t>
            </a:r>
            <a:r>
              <a:rPr lang="de-CH" sz="1800" dirty="0" err="1" smtClean="0">
                <a:latin typeface="+mj-lt"/>
              </a:rPr>
              <a:t>Bülachguss</a:t>
            </a:r>
            <a:r>
              <a:rPr lang="de-CH" sz="1800" dirty="0" smtClean="0">
                <a:latin typeface="+mj-lt"/>
              </a:rPr>
              <a:t>-Areal» realisierbar</a:t>
            </a:r>
            <a:br>
              <a:rPr lang="de-CH" sz="1800" dirty="0" smtClean="0">
                <a:latin typeface="+mj-lt"/>
              </a:rPr>
            </a:br>
            <a:endParaRPr lang="de-CH" sz="1800" dirty="0" smtClean="0">
              <a:latin typeface="+mj-lt"/>
            </a:endParaRPr>
          </a:p>
          <a:p>
            <a:pPr>
              <a:buFont typeface="Arial" panose="020B0604020202020204" pitchFamily="34" charset="0"/>
              <a:buChar char="•"/>
            </a:pPr>
            <a:r>
              <a:rPr lang="de-CH" sz="1800" dirty="0" smtClean="0">
                <a:latin typeface="+mj-lt"/>
              </a:rPr>
              <a:t>Das mögliche Bauvolumen würde zu 95% für öffentliche Räume genutzt</a:t>
            </a:r>
            <a:br>
              <a:rPr lang="de-CH" sz="1800" dirty="0" smtClean="0">
                <a:latin typeface="+mj-lt"/>
              </a:rPr>
            </a:br>
            <a:endParaRPr lang="de-CH" sz="1800" dirty="0" smtClean="0">
              <a:latin typeface="+mj-lt"/>
            </a:endParaRPr>
          </a:p>
          <a:p>
            <a:pPr>
              <a:buFont typeface="Arial" panose="020B0604020202020204" pitchFamily="34" charset="0"/>
              <a:buChar char="•"/>
            </a:pPr>
            <a:r>
              <a:rPr lang="de-CH" sz="1800" dirty="0" smtClean="0">
                <a:latin typeface="+mj-lt"/>
              </a:rPr>
              <a:t>Gestützt auf den aktuellen Stand der Schulraumplanung erachtet der Stadtrat und die Primarschulpflege das Grundstück «</a:t>
            </a:r>
            <a:r>
              <a:rPr lang="de-CH" sz="1800" dirty="0" err="1" smtClean="0">
                <a:latin typeface="+mj-lt"/>
              </a:rPr>
              <a:t>Bülachguss</a:t>
            </a:r>
            <a:r>
              <a:rPr lang="de-CH" sz="1800" dirty="0" smtClean="0">
                <a:latin typeface="+mj-lt"/>
              </a:rPr>
              <a:t>» als strategischen Wert für eine Primarschulanlage. Auf andere (Misch-) Nutzungen ist derzeit zu verzichten</a:t>
            </a:r>
            <a:br>
              <a:rPr lang="de-CH" sz="1800" dirty="0" smtClean="0">
                <a:latin typeface="+mj-lt"/>
              </a:rPr>
            </a:br>
            <a:endParaRPr lang="de-CH" sz="1800" dirty="0" smtClean="0">
              <a:latin typeface="+mj-lt"/>
            </a:endParaRPr>
          </a:p>
          <a:p>
            <a:pPr>
              <a:buFont typeface="Arial" panose="020B0604020202020204" pitchFamily="34" charset="0"/>
              <a:buChar char="•"/>
            </a:pPr>
            <a:r>
              <a:rPr lang="de-CH" sz="1800" dirty="0">
                <a:latin typeface="+mj-lt"/>
              </a:rPr>
              <a:t>Auf betriebswirtschaftliche Berechnungen für Dritt- und Mischnutzungen wurde bewusst verzichtet. Dafür sind weitergehende Studien </a:t>
            </a:r>
            <a:r>
              <a:rPr lang="de-CH" sz="1800" dirty="0" smtClean="0">
                <a:latin typeface="+mj-lt"/>
              </a:rPr>
              <a:t>mit Kosten-folgen notwendig</a:t>
            </a:r>
            <a:r>
              <a:rPr lang="de-CH" sz="1800" dirty="0">
                <a:latin typeface="+mj-lt"/>
              </a:rPr>
              <a:t>. </a:t>
            </a:r>
            <a:r>
              <a:rPr lang="de-CH" sz="1800" dirty="0" smtClean="0">
                <a:latin typeface="+mj-lt"/>
              </a:rPr>
              <a:t/>
            </a:r>
            <a:br>
              <a:rPr lang="de-CH" sz="1800" dirty="0" smtClean="0">
                <a:latin typeface="+mj-lt"/>
              </a:rPr>
            </a:br>
            <a:r>
              <a:rPr lang="de-CH" sz="1800" dirty="0" smtClean="0">
                <a:latin typeface="+mj-lt"/>
              </a:rPr>
              <a:t> </a:t>
            </a:r>
            <a:endParaRPr lang="de-CH" sz="1800" dirty="0">
              <a:latin typeface="+mj-lt"/>
            </a:endParaRPr>
          </a:p>
          <a:p>
            <a:pPr>
              <a:buFont typeface="Arial" panose="020B0604020202020204" pitchFamily="34" charset="0"/>
              <a:buChar char="•"/>
            </a:pPr>
            <a:r>
              <a:rPr lang="de-CH" sz="1800" dirty="0" smtClean="0">
                <a:latin typeface="+mj-lt"/>
              </a:rPr>
              <a:t>Das Areal steht nach heutiger Planung ab 2020 für eine Überbauung zur Verfügung (vorausgesetzt keine Verzögerung Asylzentrum)</a:t>
            </a:r>
          </a:p>
          <a:p>
            <a:pPr>
              <a:buFont typeface="Arial" panose="020B0604020202020204" pitchFamily="34" charset="0"/>
              <a:buChar char="•"/>
            </a:pPr>
            <a:endParaRPr lang="de-CH" sz="1800" dirty="0"/>
          </a:p>
          <a:p>
            <a:pPr marL="0" indent="0"/>
            <a:endParaRPr lang="de-CH" sz="1800" dirty="0" smtClean="0"/>
          </a:p>
          <a:p>
            <a:pPr>
              <a:buFont typeface="Arial" panose="020B0604020202020204" pitchFamily="34" charset="0"/>
              <a:buChar char="•"/>
            </a:pPr>
            <a:endParaRPr lang="de-CH" sz="1800" dirty="0" smtClean="0"/>
          </a:p>
          <a:p>
            <a:endParaRPr lang="de-CH" sz="1800" dirty="0"/>
          </a:p>
          <a:p>
            <a:endParaRPr lang="de-CH" sz="1800" dirty="0"/>
          </a:p>
          <a:p>
            <a:endParaRPr lang="de-CH" sz="1800" b="1" dirty="0"/>
          </a:p>
        </p:txBody>
      </p:sp>
    </p:spTree>
    <p:extLst>
      <p:ext uri="{BB962C8B-B14F-4D97-AF65-F5344CB8AC3E}">
        <p14:creationId xmlns:p14="http://schemas.microsoft.com/office/powerpoint/2010/main" val="2399626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358775" algn="l" eaLnBrk="1" hangingPunct="1"/>
            <a:r>
              <a:rPr lang="de-CH" altLang="de-DE" dirty="0"/>
              <a:t>Potentialstudie «Baubereich 7» </a:t>
            </a:r>
            <a:endParaRPr lang="de-CH" altLang="de-DE" dirty="0" smtClean="0"/>
          </a:p>
        </p:txBody>
      </p:sp>
      <p:sp>
        <p:nvSpPr>
          <p:cNvPr id="20483" name="Rectangle 4"/>
          <p:cNvSpPr>
            <a:spLocks noChangeArrowheads="1"/>
          </p:cNvSpPr>
          <p:nvPr/>
        </p:nvSpPr>
        <p:spPr bwMode="auto">
          <a:xfrm>
            <a:off x="0" y="0"/>
            <a:ext cx="27003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gfa Rotis Sans Serif" panose="02000503000000000004" pitchFamily="2"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de-CH" altLang="de-DE" sz="1800" dirty="0">
              <a:latin typeface="Arial" panose="020B0604020202020204" pitchFamily="34" charset="0"/>
            </a:endParaRPr>
          </a:p>
        </p:txBody>
      </p:sp>
      <p:graphicFrame>
        <p:nvGraphicFramePr>
          <p:cNvPr id="5125" name="Group 5"/>
          <p:cNvGraphicFramePr>
            <a:graphicFrameLocks noGrp="1"/>
          </p:cNvGraphicFramePr>
          <p:nvPr/>
        </p:nvGraphicFramePr>
        <p:xfrm>
          <a:off x="6443663" y="0"/>
          <a:ext cx="2700337" cy="836613"/>
        </p:xfrm>
        <a:graphic>
          <a:graphicData uri="http://schemas.openxmlformats.org/drawingml/2006/table">
            <a:tbl>
              <a:tblPr/>
              <a:tblGrid>
                <a:gridCol w="2700337"/>
              </a:tblGrid>
              <a:tr h="836613">
                <a:tc>
                  <a:txBody>
                    <a:bodyPr/>
                    <a:lstStyle>
                      <a:lvl1pPr>
                        <a:spcBef>
                          <a:spcPct val="20000"/>
                        </a:spcBef>
                        <a:defRPr sz="2800">
                          <a:solidFill>
                            <a:schemeClr val="tx1"/>
                          </a:solidFill>
                          <a:latin typeface="Agfa Rotis Sans Serif" pitchFamily="2"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2800" b="0" i="0" u="none" strike="noStrike" cap="none" normalizeH="0" baseline="0" dirty="0" smtClean="0">
                        <a:ln>
                          <a:noFill/>
                        </a:ln>
                        <a:solidFill>
                          <a:schemeClr val="tx1"/>
                        </a:solidFill>
                        <a:effectLst/>
                        <a:latin typeface="Agfa Rotis Sans Serif" pitchFamily="2" charset="0"/>
                      </a:endParaRPr>
                    </a:p>
                  </a:txBody>
                  <a:tcPr marT="45715" marB="45715" horzOverflow="overflow">
                    <a:lnL cap="flat">
                      <a:noFill/>
                    </a:lnL>
                    <a:lnR cap="flat">
                      <a:noFill/>
                    </a:lnR>
                    <a:lnT cap="flat">
                      <a:noFill/>
                    </a:lnT>
                    <a:lnB cap="flat">
                      <a:noFill/>
                    </a:lnB>
                    <a:lnTlToBr>
                      <a:noFill/>
                    </a:lnTlToBr>
                    <a:lnBlToTr>
                      <a:noFill/>
                    </a:lnBlToTr>
                    <a:noFill/>
                  </a:tcPr>
                </a:tc>
              </a:tr>
            </a:tbl>
          </a:graphicData>
        </a:graphic>
      </p:graphicFrame>
      <p:sp>
        <p:nvSpPr>
          <p:cNvPr id="20486" name="Rectangle 13"/>
          <p:cNvSpPr>
            <a:spLocks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gfa Rotis Sans Serif" panose="02000503000000000004" pitchFamily="2"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pPr>
            <a:endParaRPr lang="de-DE" altLang="de-DE" sz="1400" dirty="0">
              <a:latin typeface="RotisSansSerif" pitchFamily="2" charset="0"/>
            </a:endParaRPr>
          </a:p>
        </p:txBody>
      </p:sp>
      <p:sp>
        <p:nvSpPr>
          <p:cNvPr id="20487" name="Rectangle 14"/>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gfa Rotis Sans Serif" panose="02000503000000000004" pitchFamily="2"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endParaRPr lang="de-DE" altLang="de-DE" sz="1400" dirty="0">
              <a:latin typeface="RotisSansSerif" pitchFamily="2" charset="0"/>
            </a:endParaRPr>
          </a:p>
        </p:txBody>
      </p:sp>
      <p:sp>
        <p:nvSpPr>
          <p:cNvPr id="20488" name="Rectangle 15"/>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3200">
                <a:solidFill>
                  <a:schemeClr val="tx1"/>
                </a:solidFill>
                <a:latin typeface="Agfa Rotis Sans Serif" panose="02000503000000000004" pitchFamily="2"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de-CH" altLang="de-DE" sz="1800" dirty="0">
              <a:latin typeface="Arial" panose="020B0604020202020204" pitchFamily="34" charset="0"/>
            </a:endParaRPr>
          </a:p>
        </p:txBody>
      </p:sp>
      <p:sp>
        <p:nvSpPr>
          <p:cNvPr id="20489" name="Textfeld 1"/>
          <p:cNvSpPr txBox="1">
            <a:spLocks noChangeArrowheads="1"/>
          </p:cNvSpPr>
          <p:nvPr/>
        </p:nvSpPr>
        <p:spPr bwMode="auto">
          <a:xfrm>
            <a:off x="1907704" y="3482687"/>
            <a:ext cx="5041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gfa Rotis Sans Serif" panose="02000503000000000004" pitchFamily="2"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CH" altLang="de-DE" dirty="0" smtClean="0">
                <a:latin typeface="+mj-lt"/>
              </a:rPr>
              <a:t>Fragen ?</a:t>
            </a:r>
            <a:endParaRPr lang="de-CH" altLang="de-DE" dirty="0">
              <a:latin typeface="+mj-l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358775" algn="l" eaLnBrk="1" hangingPunct="1"/>
            <a:r>
              <a:rPr lang="de-CH" altLang="de-DE" dirty="0"/>
              <a:t>Potentialstudie «Baubereich 7» </a:t>
            </a:r>
            <a:endParaRPr lang="de-CH" altLang="de-DE" dirty="0" smtClean="0"/>
          </a:p>
        </p:txBody>
      </p:sp>
      <p:sp>
        <p:nvSpPr>
          <p:cNvPr id="20483" name="Rectangle 4"/>
          <p:cNvSpPr>
            <a:spLocks noChangeArrowheads="1"/>
          </p:cNvSpPr>
          <p:nvPr/>
        </p:nvSpPr>
        <p:spPr bwMode="auto">
          <a:xfrm>
            <a:off x="0" y="0"/>
            <a:ext cx="27003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gfa Rotis Sans Serif" panose="02000503000000000004" pitchFamily="2"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de-CH" altLang="de-DE" sz="1800" dirty="0">
              <a:latin typeface="Arial" panose="020B0604020202020204" pitchFamily="34" charset="0"/>
            </a:endParaRPr>
          </a:p>
        </p:txBody>
      </p:sp>
      <p:graphicFrame>
        <p:nvGraphicFramePr>
          <p:cNvPr id="5125" name="Group 5"/>
          <p:cNvGraphicFramePr>
            <a:graphicFrameLocks noGrp="1"/>
          </p:cNvGraphicFramePr>
          <p:nvPr/>
        </p:nvGraphicFramePr>
        <p:xfrm>
          <a:off x="6443663" y="0"/>
          <a:ext cx="2700337" cy="836613"/>
        </p:xfrm>
        <a:graphic>
          <a:graphicData uri="http://schemas.openxmlformats.org/drawingml/2006/table">
            <a:tbl>
              <a:tblPr/>
              <a:tblGrid>
                <a:gridCol w="2700337"/>
              </a:tblGrid>
              <a:tr h="836613">
                <a:tc>
                  <a:txBody>
                    <a:bodyPr/>
                    <a:lstStyle>
                      <a:lvl1pPr>
                        <a:spcBef>
                          <a:spcPct val="20000"/>
                        </a:spcBef>
                        <a:defRPr sz="2800">
                          <a:solidFill>
                            <a:schemeClr val="tx1"/>
                          </a:solidFill>
                          <a:latin typeface="Agfa Rotis Sans Serif" pitchFamily="2"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2800" b="0" i="0" u="none" strike="noStrike" cap="none" normalizeH="0" baseline="0" dirty="0" smtClean="0">
                        <a:ln>
                          <a:noFill/>
                        </a:ln>
                        <a:solidFill>
                          <a:schemeClr val="tx1"/>
                        </a:solidFill>
                        <a:effectLst/>
                        <a:latin typeface="Agfa Rotis Sans Serif" pitchFamily="2" charset="0"/>
                      </a:endParaRPr>
                    </a:p>
                  </a:txBody>
                  <a:tcPr marT="45715" marB="45715" horzOverflow="overflow">
                    <a:lnL cap="flat">
                      <a:noFill/>
                    </a:lnL>
                    <a:lnR cap="flat">
                      <a:noFill/>
                    </a:lnR>
                    <a:lnT cap="flat">
                      <a:noFill/>
                    </a:lnT>
                    <a:lnB cap="flat">
                      <a:noFill/>
                    </a:lnB>
                    <a:lnTlToBr>
                      <a:noFill/>
                    </a:lnTlToBr>
                    <a:lnBlToTr>
                      <a:noFill/>
                    </a:lnBlToTr>
                    <a:noFill/>
                  </a:tcPr>
                </a:tc>
              </a:tr>
            </a:tbl>
          </a:graphicData>
        </a:graphic>
      </p:graphicFrame>
      <p:sp>
        <p:nvSpPr>
          <p:cNvPr id="20486" name="Rectangle 13"/>
          <p:cNvSpPr>
            <a:spLocks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gfa Rotis Sans Serif" panose="02000503000000000004" pitchFamily="2"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pPr>
            <a:endParaRPr lang="de-DE" altLang="de-DE" sz="1400" dirty="0">
              <a:latin typeface="RotisSansSerif" pitchFamily="2" charset="0"/>
            </a:endParaRPr>
          </a:p>
        </p:txBody>
      </p:sp>
      <p:sp>
        <p:nvSpPr>
          <p:cNvPr id="20487" name="Rectangle 14"/>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gfa Rotis Sans Serif" panose="02000503000000000004" pitchFamily="2"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endParaRPr lang="de-DE" altLang="de-DE" sz="1400" dirty="0">
              <a:latin typeface="RotisSansSerif" pitchFamily="2" charset="0"/>
            </a:endParaRPr>
          </a:p>
        </p:txBody>
      </p:sp>
      <p:sp>
        <p:nvSpPr>
          <p:cNvPr id="20488" name="Rectangle 15"/>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3200">
                <a:solidFill>
                  <a:schemeClr val="tx1"/>
                </a:solidFill>
                <a:latin typeface="Agfa Rotis Sans Serif" panose="02000503000000000004" pitchFamily="2"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de-CH" altLang="de-DE" sz="1800" dirty="0">
              <a:latin typeface="Arial" panose="020B0604020202020204" pitchFamily="34" charset="0"/>
            </a:endParaRPr>
          </a:p>
        </p:txBody>
      </p:sp>
      <p:sp>
        <p:nvSpPr>
          <p:cNvPr id="20489" name="Textfeld 1"/>
          <p:cNvSpPr txBox="1">
            <a:spLocks noChangeArrowheads="1"/>
          </p:cNvSpPr>
          <p:nvPr/>
        </p:nvSpPr>
        <p:spPr bwMode="auto">
          <a:xfrm>
            <a:off x="1907704" y="3482687"/>
            <a:ext cx="5041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gfa Rotis Sans Serif" panose="02000503000000000004" pitchFamily="2"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CH" altLang="de-DE" dirty="0" smtClean="0">
                <a:latin typeface="+mj-lt"/>
              </a:rPr>
              <a:t>Herzlichen Dank für Ihre Aufmerksamkeit.</a:t>
            </a:r>
            <a:endParaRPr lang="de-CH" altLang="de-DE" dirty="0">
              <a:latin typeface="+mj-lt"/>
            </a:endParaRPr>
          </a:p>
        </p:txBody>
      </p:sp>
    </p:spTree>
    <p:extLst>
      <p:ext uri="{BB962C8B-B14F-4D97-AF65-F5344CB8AC3E}">
        <p14:creationId xmlns:p14="http://schemas.microsoft.com/office/powerpoint/2010/main" val="36611241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algn="l"/>
            <a:r>
              <a:rPr lang="de-CH" altLang="de-DE" dirty="0" smtClean="0"/>
              <a:t>Rückblick</a:t>
            </a:r>
          </a:p>
        </p:txBody>
      </p:sp>
      <p:sp>
        <p:nvSpPr>
          <p:cNvPr id="3" name="Inhaltsplatzhalter 2"/>
          <p:cNvSpPr>
            <a:spLocks noGrp="1"/>
          </p:cNvSpPr>
          <p:nvPr>
            <p:ph idx="1"/>
          </p:nvPr>
        </p:nvSpPr>
        <p:spPr>
          <a:xfrm>
            <a:off x="323850" y="1600200"/>
            <a:ext cx="8856663" cy="5213350"/>
          </a:xfrm>
        </p:spPr>
        <p:txBody>
          <a:bodyPr/>
          <a:lstStyle/>
          <a:p>
            <a:pPr marL="0" indent="0" eaLnBrk="1" fontAlgn="ctr" hangingPunct="1">
              <a:tabLst>
                <a:tab pos="5468938" algn="l"/>
              </a:tabLst>
            </a:pPr>
            <a:endParaRPr lang="de-CH" altLang="de-DE" sz="2000" dirty="0"/>
          </a:p>
          <a:p>
            <a:pPr eaLnBrk="1" fontAlgn="ctr" hangingPunct="1">
              <a:buFontTx/>
              <a:buChar char="•"/>
              <a:tabLst>
                <a:tab pos="5468938" algn="l"/>
              </a:tabLst>
            </a:pPr>
            <a:r>
              <a:rPr lang="de-CH" altLang="de-DE" sz="1800" dirty="0" smtClean="0">
                <a:latin typeface="+mj-lt"/>
              </a:rPr>
              <a:t>Antrag und Weisung Landkauf BB7 an GR</a:t>
            </a:r>
            <a:r>
              <a:rPr lang="de-CH" altLang="de-DE" sz="1800" dirty="0">
                <a:latin typeface="+mj-lt"/>
              </a:rPr>
              <a:t>	</a:t>
            </a:r>
            <a:r>
              <a:rPr lang="de-CH" altLang="de-DE" sz="1800" dirty="0" smtClean="0">
                <a:latin typeface="+mj-lt"/>
              </a:rPr>
              <a:t>24. August 2016</a:t>
            </a:r>
            <a:endParaRPr lang="de-CH" altLang="de-DE" sz="1800" dirty="0">
              <a:latin typeface="+mj-lt"/>
            </a:endParaRPr>
          </a:p>
          <a:p>
            <a:pPr eaLnBrk="1" fontAlgn="ctr" hangingPunct="1">
              <a:buFontTx/>
              <a:buChar char="•"/>
              <a:tabLst>
                <a:tab pos="5468938" algn="l"/>
              </a:tabLst>
            </a:pPr>
            <a:endParaRPr lang="de-CH" altLang="de-DE" sz="1800" dirty="0" smtClean="0">
              <a:latin typeface="+mj-lt"/>
            </a:endParaRPr>
          </a:p>
          <a:p>
            <a:pPr eaLnBrk="1" fontAlgn="ctr" hangingPunct="1">
              <a:buFontTx/>
              <a:buChar char="•"/>
              <a:tabLst>
                <a:tab pos="5468938" algn="l"/>
              </a:tabLst>
            </a:pPr>
            <a:r>
              <a:rPr lang="de-CH" altLang="de-DE" sz="1800" dirty="0" smtClean="0">
                <a:latin typeface="+mj-lt"/>
              </a:rPr>
              <a:t>Zustimmung zum Landkauf durch GR</a:t>
            </a:r>
            <a:r>
              <a:rPr lang="de-CH" altLang="de-DE" sz="1800" dirty="0">
                <a:latin typeface="+mj-lt"/>
              </a:rPr>
              <a:t>	</a:t>
            </a:r>
            <a:r>
              <a:rPr lang="de-CH" altLang="de-DE" sz="1800" dirty="0" smtClean="0">
                <a:latin typeface="+mj-lt"/>
              </a:rPr>
              <a:t>14. November 2016</a:t>
            </a:r>
          </a:p>
          <a:p>
            <a:pPr eaLnBrk="1" fontAlgn="ctr" hangingPunct="1">
              <a:buFontTx/>
              <a:buChar char="•"/>
              <a:tabLst>
                <a:tab pos="5468938" algn="l"/>
              </a:tabLst>
            </a:pPr>
            <a:endParaRPr lang="de-CH" altLang="de-DE" sz="1800" dirty="0">
              <a:latin typeface="+mj-lt"/>
            </a:endParaRPr>
          </a:p>
          <a:p>
            <a:pPr eaLnBrk="1" fontAlgn="ctr" hangingPunct="1">
              <a:buFontTx/>
              <a:buChar char="•"/>
              <a:tabLst>
                <a:tab pos="5468938" algn="l"/>
              </a:tabLst>
            </a:pPr>
            <a:r>
              <a:rPr lang="de-CH" altLang="de-DE" sz="1800" dirty="0" smtClean="0">
                <a:latin typeface="+mj-lt"/>
              </a:rPr>
              <a:t>Auftrag GR an SR	</a:t>
            </a:r>
            <a:r>
              <a:rPr lang="de-CH" altLang="de-DE" sz="1800" dirty="0">
                <a:latin typeface="+mj-lt"/>
              </a:rPr>
              <a:t>14. November </a:t>
            </a:r>
            <a:r>
              <a:rPr lang="de-CH" altLang="de-DE" sz="1800" dirty="0" smtClean="0">
                <a:latin typeface="+mj-lt"/>
              </a:rPr>
              <a:t>2016</a:t>
            </a:r>
            <a:br>
              <a:rPr lang="de-CH" altLang="de-DE" sz="1800" dirty="0" smtClean="0">
                <a:latin typeface="+mj-lt"/>
              </a:rPr>
            </a:br>
            <a:r>
              <a:rPr lang="de-CH" altLang="de-DE" sz="1800" dirty="0" smtClean="0">
                <a:latin typeface="+mj-lt"/>
              </a:rPr>
              <a:t>Ausarbeitung betriebswirtschaftliches Konzept</a:t>
            </a:r>
          </a:p>
          <a:p>
            <a:pPr eaLnBrk="1" fontAlgn="ctr" hangingPunct="1">
              <a:buFontTx/>
              <a:buChar char="•"/>
              <a:tabLst>
                <a:tab pos="5468938" algn="l"/>
              </a:tabLst>
            </a:pPr>
            <a:endParaRPr lang="de-CH" altLang="de-DE" sz="1800" dirty="0" smtClean="0">
              <a:latin typeface="+mj-lt"/>
            </a:endParaRPr>
          </a:p>
          <a:p>
            <a:pPr eaLnBrk="1" fontAlgn="ctr" hangingPunct="1">
              <a:buFontTx/>
              <a:buChar char="•"/>
              <a:tabLst>
                <a:tab pos="5468938" algn="l"/>
              </a:tabLst>
            </a:pPr>
            <a:r>
              <a:rPr lang="de-CH" altLang="de-DE" sz="1800" dirty="0" smtClean="0">
                <a:latin typeface="+mj-lt"/>
              </a:rPr>
              <a:t>Eigentumsübertragung</a:t>
            </a:r>
            <a:r>
              <a:rPr lang="de-CH" altLang="de-DE" sz="1800" dirty="0">
                <a:latin typeface="+mj-lt"/>
              </a:rPr>
              <a:t>	</a:t>
            </a:r>
            <a:r>
              <a:rPr lang="de-CH" altLang="de-DE" sz="1800" dirty="0" smtClean="0">
                <a:latin typeface="+mj-lt"/>
              </a:rPr>
              <a:t>7. Juni 2017</a:t>
            </a:r>
            <a:endParaRPr lang="de-CH" altLang="de-DE" sz="1800" dirty="0">
              <a:latin typeface="+mj-lt"/>
            </a:endParaRPr>
          </a:p>
          <a:p>
            <a:pPr eaLnBrk="1" fontAlgn="ctr" hangingPunct="1">
              <a:buFontTx/>
              <a:buChar char="•"/>
              <a:tabLst>
                <a:tab pos="5468938" algn="l"/>
              </a:tabLst>
            </a:pPr>
            <a:endParaRPr lang="de-CH" altLang="de-DE" sz="1800" dirty="0" smtClean="0">
              <a:latin typeface="+mj-lt"/>
            </a:endParaRPr>
          </a:p>
          <a:p>
            <a:pPr eaLnBrk="1" fontAlgn="ctr" hangingPunct="1">
              <a:buFontTx/>
              <a:buChar char="•"/>
              <a:tabLst>
                <a:tab pos="5468938" algn="l"/>
              </a:tabLst>
            </a:pPr>
            <a:r>
              <a:rPr lang="de-CH" altLang="de-DE" sz="1800" dirty="0" smtClean="0">
                <a:latin typeface="+mj-lt"/>
              </a:rPr>
              <a:t>Präsentation Potentialstudie Gemeinderat</a:t>
            </a:r>
            <a:r>
              <a:rPr lang="de-CH" altLang="de-DE" sz="1800" dirty="0">
                <a:latin typeface="+mj-lt"/>
              </a:rPr>
              <a:t>	</a:t>
            </a:r>
            <a:r>
              <a:rPr lang="de-CH" altLang="de-DE" sz="1800" dirty="0" smtClean="0">
                <a:latin typeface="+mj-lt"/>
              </a:rPr>
              <a:t>2. Oktober 2017</a:t>
            </a:r>
            <a:endParaRPr lang="de-CH" altLang="de-DE" sz="1800" dirty="0">
              <a:latin typeface="+mj-lt"/>
            </a:endParaRPr>
          </a:p>
          <a:p>
            <a:pPr marL="0" indent="0" eaLnBrk="1" fontAlgn="ctr" hangingPunct="1">
              <a:tabLst>
                <a:tab pos="5468938" algn="l"/>
              </a:tabLst>
            </a:pPr>
            <a:endParaRPr lang="de-CH" altLang="de-DE" sz="800" dirty="0" smtClean="0">
              <a:latin typeface="+mj-lt"/>
            </a:endParaRPr>
          </a:p>
          <a:p>
            <a:pPr marL="0" indent="0" eaLnBrk="1" fontAlgn="ctr" hangingPunct="1">
              <a:tabLst>
                <a:tab pos="5468938" algn="l"/>
              </a:tabLst>
            </a:pPr>
            <a:endParaRPr lang="de-CH" altLang="de-DE" sz="800" dirty="0">
              <a:latin typeface="+mj-lt"/>
            </a:endParaRPr>
          </a:p>
          <a:p>
            <a:pPr>
              <a:tabLst>
                <a:tab pos="5468938" algn="l"/>
              </a:tabLst>
            </a:pPr>
            <a:endParaRPr lang="de-CH" altLang="de-DE" dirty="0" smtClean="0">
              <a:latin typeface="+mj-lt"/>
            </a:endParaRPr>
          </a:p>
        </p:txBody>
      </p:sp>
    </p:spTree>
    <p:extLst>
      <p:ext uri="{BB962C8B-B14F-4D97-AF65-F5344CB8AC3E}">
        <p14:creationId xmlns:p14="http://schemas.microsoft.com/office/powerpoint/2010/main" val="387441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a:t>Öffentlicher Gestaltungsplan «Bülach Nord</a:t>
            </a:r>
            <a:r>
              <a:rPr lang="de-CH" dirty="0" smtClean="0"/>
              <a:t>» </a:t>
            </a:r>
            <a:br>
              <a:rPr lang="de-CH" dirty="0" smtClean="0"/>
            </a:br>
            <a:r>
              <a:rPr lang="de-CH" dirty="0" smtClean="0"/>
              <a:t>Privater </a:t>
            </a:r>
            <a:r>
              <a:rPr lang="de-CH" dirty="0"/>
              <a:t>Gestaltungsplan «</a:t>
            </a:r>
            <a:r>
              <a:rPr lang="de-CH" dirty="0" err="1"/>
              <a:t>Bülachguss</a:t>
            </a:r>
            <a:r>
              <a:rPr lang="de-CH" dirty="0"/>
              <a:t>»</a:t>
            </a:r>
          </a:p>
        </p:txBody>
      </p:sp>
      <p:pic>
        <p:nvPicPr>
          <p:cNvPr id="12" name="Bild 2" descr="zzz.jpg"/>
          <p:cNvPicPr>
            <a:picLocks noChangeAspect="1"/>
          </p:cNvPicPr>
          <p:nvPr/>
        </p:nvPicPr>
        <p:blipFill>
          <a:blip r:embed="rId2">
            <a:extLst>
              <a:ext uri="{28A0092B-C50C-407E-A947-70E740481C1C}">
                <a14:useLocalDpi xmlns:a14="http://schemas.microsoft.com/office/drawing/2010/main" val="0"/>
              </a:ext>
            </a:extLst>
          </a:blip>
          <a:srcRect l="14760" r="10300"/>
          <a:stretch>
            <a:fillRect/>
          </a:stretch>
        </p:blipFill>
        <p:spPr bwMode="auto">
          <a:xfrm>
            <a:off x="472831" y="1652637"/>
            <a:ext cx="3692422" cy="4421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Inhaltsplatzhalter 13"/>
          <p:cNvPicPr>
            <a:picLocks noGrp="1"/>
          </p:cNvPicPr>
          <p:nvPr>
            <p:ph idx="1"/>
          </p:nvPr>
        </p:nvPicPr>
        <p:blipFill rotWithShape="1">
          <a:blip r:embed="rId3" cstate="print">
            <a:extLst>
              <a:ext uri="{28A0092B-C50C-407E-A947-70E740481C1C}">
                <a14:useLocalDpi xmlns:a14="http://schemas.microsoft.com/office/drawing/2010/main" val="0"/>
              </a:ext>
            </a:extLst>
          </a:blip>
          <a:srcRect l="29726" t="10851" r="29722" b="5558"/>
          <a:stretch/>
        </p:blipFill>
        <p:spPr bwMode="auto">
          <a:xfrm>
            <a:off x="4499992" y="1680275"/>
            <a:ext cx="3672408" cy="4393450"/>
          </a:xfrm>
          <a:prstGeom prst="rect">
            <a:avLst/>
          </a:prstGeom>
          <a:ln w="3175">
            <a:solidFill>
              <a:schemeClr val="tx1"/>
            </a:solidFill>
          </a:ln>
          <a:extLst>
            <a:ext uri="{53640926-AAD7-44D8-BBD7-CCE9431645EC}">
              <a14:shadowObscured xmlns:a14="http://schemas.microsoft.com/office/drawing/2010/main"/>
            </a:ext>
          </a:extLst>
        </p:spPr>
      </p:pic>
      <p:sp>
        <p:nvSpPr>
          <p:cNvPr id="5" name="Pfeil nach links 4"/>
          <p:cNvSpPr/>
          <p:nvPr/>
        </p:nvSpPr>
        <p:spPr>
          <a:xfrm>
            <a:off x="6804248" y="5445224"/>
            <a:ext cx="1224136" cy="2160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52123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smtClean="0"/>
              <a:t>Baubereich 7</a:t>
            </a:r>
            <a:endParaRPr lang="de-CH" dirty="0"/>
          </a:p>
        </p:txBody>
      </p:sp>
      <p:pic>
        <p:nvPicPr>
          <p:cNvPr id="4" name="Grafik 3"/>
          <p:cNvPicPr>
            <a:picLocks noChangeAspect="1"/>
          </p:cNvPicPr>
          <p:nvPr/>
        </p:nvPicPr>
        <p:blipFill>
          <a:blip r:embed="rId2"/>
          <a:stretch>
            <a:fillRect/>
          </a:stretch>
        </p:blipFill>
        <p:spPr>
          <a:xfrm>
            <a:off x="1367644" y="1700808"/>
            <a:ext cx="6408712" cy="4953490"/>
          </a:xfrm>
          <a:prstGeom prst="rect">
            <a:avLst/>
          </a:prstGeom>
        </p:spPr>
      </p:pic>
    </p:spTree>
    <p:extLst>
      <p:ext uri="{BB962C8B-B14F-4D97-AF65-F5344CB8AC3E}">
        <p14:creationId xmlns:p14="http://schemas.microsoft.com/office/powerpoint/2010/main" val="3674665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smtClean="0"/>
              <a:t>Variantenstudien</a:t>
            </a:r>
            <a:endParaRPr lang="de-CH" dirty="0"/>
          </a:p>
        </p:txBody>
      </p:sp>
      <p:sp>
        <p:nvSpPr>
          <p:cNvPr id="3" name="Inhaltsplatzhalter 2"/>
          <p:cNvSpPr>
            <a:spLocks noGrp="1"/>
          </p:cNvSpPr>
          <p:nvPr>
            <p:ph idx="1"/>
          </p:nvPr>
        </p:nvSpPr>
        <p:spPr/>
        <p:txBody>
          <a:bodyPr/>
          <a:lstStyle/>
          <a:p>
            <a:r>
              <a:rPr lang="de-CH" sz="1800" dirty="0" smtClean="0">
                <a:latin typeface="+mj-lt"/>
              </a:rPr>
              <a:t>Die Firma Landis AG aus </a:t>
            </a:r>
            <a:r>
              <a:rPr lang="de-CH" sz="1800" dirty="0" err="1" smtClean="0">
                <a:latin typeface="+mj-lt"/>
              </a:rPr>
              <a:t>Geroldswil</a:t>
            </a:r>
            <a:r>
              <a:rPr lang="de-CH" sz="1800" dirty="0" smtClean="0">
                <a:latin typeface="+mj-lt"/>
              </a:rPr>
              <a:t> erhielt nach einer eingehenden Evaluation</a:t>
            </a:r>
          </a:p>
          <a:p>
            <a:r>
              <a:rPr lang="de-CH" sz="1800" dirty="0" smtClean="0">
                <a:latin typeface="+mj-lt"/>
              </a:rPr>
              <a:t>den Auftrag, die Potentialstudie in Varianten zu erstellen. </a:t>
            </a:r>
          </a:p>
          <a:p>
            <a:endParaRPr lang="de-CH" sz="1800" dirty="0">
              <a:latin typeface="+mj-lt"/>
            </a:endParaRPr>
          </a:p>
          <a:p>
            <a:r>
              <a:rPr lang="de-CH" sz="1800" b="1" dirty="0" smtClean="0">
                <a:latin typeface="+mj-lt"/>
              </a:rPr>
              <a:t>Variante 1: Gewerbenutzung</a:t>
            </a:r>
          </a:p>
          <a:p>
            <a:r>
              <a:rPr lang="de-CH" sz="1800" dirty="0" smtClean="0">
                <a:latin typeface="+mj-lt"/>
              </a:rPr>
              <a:t>Aufzeigen, in welchem Umfang sich eine Überbauung für mässig störende </a:t>
            </a:r>
          </a:p>
          <a:p>
            <a:r>
              <a:rPr lang="de-CH" sz="1800" dirty="0">
                <a:latin typeface="+mj-lt"/>
              </a:rPr>
              <a:t>B</a:t>
            </a:r>
            <a:r>
              <a:rPr lang="de-CH" sz="1800" dirty="0" smtClean="0">
                <a:latin typeface="+mj-lt"/>
              </a:rPr>
              <a:t>etriebe realisieren lässt. </a:t>
            </a:r>
          </a:p>
          <a:p>
            <a:endParaRPr lang="de-CH" sz="1800" dirty="0" smtClean="0">
              <a:latin typeface="+mj-lt"/>
            </a:endParaRPr>
          </a:p>
          <a:p>
            <a:r>
              <a:rPr lang="de-CH" sz="1800" b="1" dirty="0" smtClean="0">
                <a:latin typeface="+mj-lt"/>
              </a:rPr>
              <a:t>Variante 2</a:t>
            </a:r>
            <a:r>
              <a:rPr lang="de-CH" sz="1800" b="1" smtClean="0">
                <a:latin typeface="+mj-lt"/>
              </a:rPr>
              <a:t>: Primarschulanlage</a:t>
            </a:r>
            <a:endParaRPr lang="de-CH" sz="1800" b="1" dirty="0" smtClean="0">
              <a:latin typeface="+mj-lt"/>
            </a:endParaRPr>
          </a:p>
          <a:p>
            <a:r>
              <a:rPr lang="de-CH" sz="1800" dirty="0" smtClean="0">
                <a:latin typeface="+mj-lt"/>
              </a:rPr>
              <a:t>Lässt sich auf dem Areal der Raumbedarf einer Primarschule für einen</a:t>
            </a:r>
          </a:p>
          <a:p>
            <a:r>
              <a:rPr lang="de-CH" sz="1800" dirty="0" smtClean="0">
                <a:latin typeface="+mj-lt"/>
              </a:rPr>
              <a:t>vollständigen Klassenzug realisieren?</a:t>
            </a:r>
          </a:p>
          <a:p>
            <a:endParaRPr lang="de-CH" sz="1800" dirty="0">
              <a:latin typeface="+mj-lt"/>
            </a:endParaRPr>
          </a:p>
          <a:p>
            <a:r>
              <a:rPr lang="de-CH" sz="1800" b="1" dirty="0" smtClean="0">
                <a:latin typeface="+mj-lt"/>
              </a:rPr>
              <a:t>Variante 3: Kindergarten, Tagesbetreuung und Therapiezentrum</a:t>
            </a:r>
          </a:p>
          <a:p>
            <a:r>
              <a:rPr lang="de-CH" sz="1800" dirty="0" smtClean="0">
                <a:latin typeface="+mj-lt"/>
              </a:rPr>
              <a:t>2 </a:t>
            </a:r>
            <a:r>
              <a:rPr lang="de-CH" sz="1800" dirty="0" err="1" smtClean="0">
                <a:latin typeface="+mj-lt"/>
              </a:rPr>
              <a:t>Kiga</a:t>
            </a:r>
            <a:r>
              <a:rPr lang="de-CH" sz="1800" dirty="0" smtClean="0">
                <a:latin typeface="+mj-lt"/>
              </a:rPr>
              <a:t>, Tagesbetreuung, und schulergänzende Dienste. Aufzeigen, welches</a:t>
            </a:r>
          </a:p>
          <a:p>
            <a:r>
              <a:rPr lang="de-CH" sz="1800" dirty="0" smtClean="0">
                <a:latin typeface="+mj-lt"/>
              </a:rPr>
              <a:t>Bauvolumen für gewerbliche oder Wohnnutzung übrig bleibt.</a:t>
            </a:r>
            <a:endParaRPr lang="de-CH" sz="1800" dirty="0">
              <a:latin typeface="+mj-lt"/>
            </a:endParaRPr>
          </a:p>
        </p:txBody>
      </p:sp>
    </p:spTree>
    <p:extLst>
      <p:ext uri="{BB962C8B-B14F-4D97-AF65-F5344CB8AC3E}">
        <p14:creationId xmlns:p14="http://schemas.microsoft.com/office/powerpoint/2010/main" val="2619462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a:t>Variante 1: Gewerbenutzung</a:t>
            </a:r>
          </a:p>
        </p:txBody>
      </p:sp>
      <p:pic>
        <p:nvPicPr>
          <p:cNvPr id="5" name="Grafik 4"/>
          <p:cNvPicPr>
            <a:picLocks noChangeAspect="1"/>
          </p:cNvPicPr>
          <p:nvPr/>
        </p:nvPicPr>
        <p:blipFill>
          <a:blip r:embed="rId2"/>
          <a:stretch>
            <a:fillRect/>
          </a:stretch>
        </p:blipFill>
        <p:spPr>
          <a:xfrm>
            <a:off x="76390" y="3140968"/>
            <a:ext cx="9077462" cy="2160240"/>
          </a:xfrm>
          <a:prstGeom prst="rect">
            <a:avLst/>
          </a:prstGeom>
        </p:spPr>
      </p:pic>
      <p:pic>
        <p:nvPicPr>
          <p:cNvPr id="6" name="Grafik 5"/>
          <p:cNvPicPr>
            <a:picLocks noChangeAspect="1"/>
          </p:cNvPicPr>
          <p:nvPr/>
        </p:nvPicPr>
        <p:blipFill>
          <a:blip r:embed="rId3"/>
          <a:stretch>
            <a:fillRect/>
          </a:stretch>
        </p:blipFill>
        <p:spPr>
          <a:xfrm>
            <a:off x="323528" y="1901807"/>
            <a:ext cx="8617631" cy="807113"/>
          </a:xfrm>
          <a:prstGeom prst="rect">
            <a:avLst/>
          </a:prstGeom>
        </p:spPr>
      </p:pic>
      <p:sp>
        <p:nvSpPr>
          <p:cNvPr id="7" name="Ellipse 6"/>
          <p:cNvSpPr/>
          <p:nvPr/>
        </p:nvSpPr>
        <p:spPr>
          <a:xfrm>
            <a:off x="7839921" y="1810035"/>
            <a:ext cx="1207250"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85973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a:t>Variante 1: Gewerbenutzung</a:t>
            </a:r>
          </a:p>
        </p:txBody>
      </p:sp>
      <p:pic>
        <p:nvPicPr>
          <p:cNvPr id="3" name="Grafik 2"/>
          <p:cNvPicPr>
            <a:picLocks noChangeAspect="1"/>
          </p:cNvPicPr>
          <p:nvPr/>
        </p:nvPicPr>
        <p:blipFill>
          <a:blip r:embed="rId2"/>
          <a:stretch>
            <a:fillRect/>
          </a:stretch>
        </p:blipFill>
        <p:spPr>
          <a:xfrm>
            <a:off x="410860" y="1628800"/>
            <a:ext cx="8275940" cy="4392488"/>
          </a:xfrm>
          <a:prstGeom prst="rect">
            <a:avLst/>
          </a:prstGeom>
        </p:spPr>
      </p:pic>
    </p:spTree>
    <p:extLst>
      <p:ext uri="{BB962C8B-B14F-4D97-AF65-F5344CB8AC3E}">
        <p14:creationId xmlns:p14="http://schemas.microsoft.com/office/powerpoint/2010/main" val="392435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a:t>Variante 1: Gewerbenutzung</a:t>
            </a:r>
          </a:p>
        </p:txBody>
      </p:sp>
      <p:pic>
        <p:nvPicPr>
          <p:cNvPr id="4" name="Grafik 3"/>
          <p:cNvPicPr>
            <a:picLocks noChangeAspect="1"/>
          </p:cNvPicPr>
          <p:nvPr/>
        </p:nvPicPr>
        <p:blipFill>
          <a:blip r:embed="rId2"/>
          <a:stretch>
            <a:fillRect/>
          </a:stretch>
        </p:blipFill>
        <p:spPr>
          <a:xfrm>
            <a:off x="1337506" y="1700808"/>
            <a:ext cx="6468988" cy="4712802"/>
          </a:xfrm>
          <a:prstGeom prst="rect">
            <a:avLst/>
          </a:prstGeom>
        </p:spPr>
      </p:pic>
    </p:spTree>
    <p:extLst>
      <p:ext uri="{BB962C8B-B14F-4D97-AF65-F5344CB8AC3E}">
        <p14:creationId xmlns:p14="http://schemas.microsoft.com/office/powerpoint/2010/main" val="1035018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gfa Rotis Sans Serif"/>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601</Words>
  <Application>Microsoft Office PowerPoint</Application>
  <PresentationFormat>Bildschirmpräsentation (4:3)</PresentationFormat>
  <Paragraphs>125</Paragraphs>
  <Slides>23</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23</vt:i4>
      </vt:variant>
    </vt:vector>
  </HeadingPairs>
  <TitlesOfParts>
    <vt:vector size="27" baseType="lpstr">
      <vt:lpstr>Agfa Rotis Sans Serif</vt:lpstr>
      <vt:lpstr>Arial</vt:lpstr>
      <vt:lpstr>RotisSansSerif</vt:lpstr>
      <vt:lpstr>Standarddesign</vt:lpstr>
      <vt:lpstr>Areal Bülachguss</vt:lpstr>
      <vt:lpstr>Auftrag GR an SR</vt:lpstr>
      <vt:lpstr>Rückblick</vt:lpstr>
      <vt:lpstr>Öffentlicher Gestaltungsplan «Bülach Nord»  Privater Gestaltungsplan «Bülachguss»</vt:lpstr>
      <vt:lpstr>Baubereich 7</vt:lpstr>
      <vt:lpstr>Variantenstudien</vt:lpstr>
      <vt:lpstr>Variante 1: Gewerbenutzung</vt:lpstr>
      <vt:lpstr>Variante 1: Gewerbenutzung</vt:lpstr>
      <vt:lpstr>Variante 1: Gewerbenutzung</vt:lpstr>
      <vt:lpstr>Variante 1: Gewerbenutzung</vt:lpstr>
      <vt:lpstr>Variante 2: Primarschulanlage</vt:lpstr>
      <vt:lpstr>Variante 2: Primarschulanlage</vt:lpstr>
      <vt:lpstr>Variante 2: Primarschulanlage</vt:lpstr>
      <vt:lpstr>Variante 2: Primarschulanlage</vt:lpstr>
      <vt:lpstr>Variante 2: Primarschulanlage</vt:lpstr>
      <vt:lpstr>Variante 2: Primarschulanlage</vt:lpstr>
      <vt:lpstr>Variante 2: Primarschulanlage</vt:lpstr>
      <vt:lpstr>Variante 3: Kindergarten, Tagesbetreuung    und Therapiezentrum</vt:lpstr>
      <vt:lpstr>Variante 3: Kindergarten, Tagesbetreuung    und Therapiezentrum</vt:lpstr>
      <vt:lpstr>Variante 3: Kindergarten, Tagesbetreuung    und Therapiezentrum</vt:lpstr>
      <vt:lpstr>Gesamtfazit der Variantenstudien</vt:lpstr>
      <vt:lpstr>Potentialstudie «Baubereich 7» </vt:lpstr>
      <vt:lpstr>Potentialstudie «Baubereich 7» </vt:lpstr>
    </vt:vector>
  </TitlesOfParts>
  <Company>Stadtverwaltung Buelach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Stefan Baltiesser</dc:creator>
  <cp:lastModifiedBy>Jeannette Wanner</cp:lastModifiedBy>
  <cp:revision>811</cp:revision>
  <cp:lastPrinted>2016-05-23T09:55:11Z</cp:lastPrinted>
  <dcterms:created xsi:type="dcterms:W3CDTF">2012-10-25T08:50:15Z</dcterms:created>
  <dcterms:modified xsi:type="dcterms:W3CDTF">2017-09-25T08:36:38Z</dcterms:modified>
</cp:coreProperties>
</file>