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ppt/theme/themeOverride1.xml" ContentType="application/vnd.openxmlformats-officedocument.themeOverride+xml"/>
  <Override PartName="/ppt/notesSlides/notesSlide6.xml" ContentType="application/vnd.openxmlformats-officedocument.presentationml.notesSlide+xml"/>
  <Override PartName="/ppt/charts/chart3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2.xml" ContentType="application/vnd.openxmlformats-officedocument.themeOverride+xml"/>
  <Override PartName="/ppt/notesSlides/notesSlide7.xml" ContentType="application/vnd.openxmlformats-officedocument.presentationml.notesSlide+xml"/>
  <Override PartName="/ppt/charts/chart4.xml" ContentType="application/vnd.openxmlformats-officedocument.drawingml.chart+xml"/>
  <Override PartName="/ppt/theme/themeOverride3.xml" ContentType="application/vnd.openxmlformats-officedocument.themeOverride+xml"/>
  <Override PartName="/ppt/notesSlides/notesSlide8.xml" ContentType="application/vnd.openxmlformats-officedocument.presentationml.notesSlide+xml"/>
  <Override PartName="/ppt/charts/chart5.xml" ContentType="application/vnd.openxmlformats-officedocument.drawingml.chart+xml"/>
  <Override PartName="/ppt/theme/themeOverride4.xml" ContentType="application/vnd.openxmlformats-officedocument.themeOverride+xml"/>
  <Override PartName="/ppt/notesSlides/notesSlide9.xml" ContentType="application/vnd.openxmlformats-officedocument.presentationml.notesSlide+xml"/>
  <Override PartName="/ppt/charts/chart6.xml" ContentType="application/vnd.openxmlformats-officedocument.drawingml.chart+xml"/>
  <Override PartName="/ppt/notesSlides/notesSlide10.xml" ContentType="application/vnd.openxmlformats-officedocument.presentationml.notesSlide+xml"/>
  <Override PartName="/ppt/charts/chart7.xml" ContentType="application/vnd.openxmlformats-officedocument.drawingml.chart+xml"/>
  <Override PartName="/ppt/theme/themeOverride5.xml" ContentType="application/vnd.openxmlformats-officedocument.themeOverr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8" r:id="rId1"/>
  </p:sldMasterIdLst>
  <p:notesMasterIdLst>
    <p:notesMasterId r:id="rId14"/>
  </p:notesMasterIdLst>
  <p:handoutMasterIdLst>
    <p:handoutMasterId r:id="rId15"/>
  </p:handoutMasterIdLst>
  <p:sldIdLst>
    <p:sldId id="311" r:id="rId2"/>
    <p:sldId id="267" r:id="rId3"/>
    <p:sldId id="284" r:id="rId4"/>
    <p:sldId id="271" r:id="rId5"/>
    <p:sldId id="305" r:id="rId6"/>
    <p:sldId id="312" r:id="rId7"/>
    <p:sldId id="291" r:id="rId8"/>
    <p:sldId id="308" r:id="rId9"/>
    <p:sldId id="292" r:id="rId10"/>
    <p:sldId id="294" r:id="rId11"/>
    <p:sldId id="301" r:id="rId12"/>
    <p:sldId id="310" r:id="rId13"/>
  </p:sldIdLst>
  <p:sldSz cx="9144000" cy="6858000" type="screen4x3"/>
  <p:notesSz cx="6797675" cy="9926638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89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5FDA1"/>
    <a:srgbClr val="0000FF"/>
    <a:srgbClr val="FF00FF"/>
    <a:srgbClr val="DDDDDD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99" autoAdjust="0"/>
    <p:restoredTop sz="86441" autoAdjust="0"/>
  </p:normalViewPr>
  <p:slideViewPr>
    <p:cSldViewPr>
      <p:cViewPr varScale="1">
        <p:scale>
          <a:sx n="76" d="100"/>
          <a:sy n="76" d="100"/>
        </p:scale>
        <p:origin x="102" y="696"/>
      </p:cViewPr>
      <p:guideLst>
        <p:guide orient="horz" pos="89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Arbeitsblatt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\\vois.local\bu$\Dat\Daten\OE-Daten\04_FI\_AL\Statistiken%20-%20Kennzahlen%20-%20Auswertungen\Kennzahlen%20-%20Steuern.xlsx" TargetMode="External"/><Relationship Id="rId1" Type="http://schemas.openxmlformats.org/officeDocument/2006/relationships/themeOverride" Target="../theme/themeOverride1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../embeddings/oleObject1.bin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-Arbeitsblatt2.xlsx"/><Relationship Id="rId1" Type="http://schemas.openxmlformats.org/officeDocument/2006/relationships/themeOverride" Target="../theme/themeOverride3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oleObject" Target="file:///\\vois.local\bu$\Dat\Daten\OE-Daten\04_FI\_AL\Statistiken%20-%20Kennzahlen%20-%20Auswertungen\Kennzahlen%20-%20Steuern.xlsx" TargetMode="External"/><Relationship Id="rId1" Type="http://schemas.openxmlformats.org/officeDocument/2006/relationships/themeOverride" Target="../theme/themeOverride4.xm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Arbeitsblatt3.xlsx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oleObject" Target="file:///\\vois.local\bu$\Dat\Daten\OE-Daten\04_FI\_AL\Statistiken%20-%20Kennzahlen%20-%20Auswertungen\Kennzahlen%20-%20Statistiken.xlsx" TargetMode="External"/><Relationship Id="rId1" Type="http://schemas.openxmlformats.org/officeDocument/2006/relationships/themeOverride" Target="../theme/themeOverrid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5"/>
      <c:rotY val="10"/>
      <c:rAngAx val="1"/>
    </c:view3D>
    <c:floor>
      <c:thickness val="0"/>
    </c:floor>
    <c:sideWall>
      <c:thickness val="0"/>
      <c:spPr>
        <a:solidFill>
          <a:schemeClr val="bg1">
            <a:lumMod val="95000"/>
          </a:schemeClr>
        </a:solidFill>
      </c:spPr>
    </c:sideWall>
    <c:backWall>
      <c:thickness val="0"/>
      <c:spPr>
        <a:solidFill>
          <a:schemeClr val="bg1">
            <a:lumMod val="95000"/>
          </a:schemeClr>
        </a:solidFill>
      </c:spPr>
    </c:backWall>
    <c:plotArea>
      <c:layout>
        <c:manualLayout>
          <c:layoutTarget val="inner"/>
          <c:xMode val="edge"/>
          <c:yMode val="edge"/>
          <c:x val="0.12679415548809989"/>
          <c:y val="4.189542483660131E-2"/>
          <c:w val="0.77102522291923814"/>
          <c:h val="0.77251747856475994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RE 2014</c:v>
                </c:pt>
              </c:strCache>
            </c:strRef>
          </c:tx>
          <c:spPr>
            <a:solidFill>
              <a:srgbClr val="3366CC"/>
            </a:solidFill>
            <a:ln>
              <a:solidFill>
                <a:srgbClr val="00B0F0"/>
              </a:solidFill>
            </a:ln>
          </c:spPr>
          <c:invertIfNegative val="0"/>
          <c:dLbls>
            <c:dLbl>
              <c:idx val="2"/>
              <c:layout>
                <c:manualLayout>
                  <c:x val="-7.8525641025641024E-2"/>
                  <c:y val="0.2091503267973856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/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Tabelle1!$A$2:$A$4</c:f>
              <c:strCache>
                <c:ptCount val="3"/>
                <c:pt idx="0">
                  <c:v>Wasser</c:v>
                </c:pt>
                <c:pt idx="1">
                  <c:v>Abwasser</c:v>
                </c:pt>
                <c:pt idx="2">
                  <c:v>Entsorgung</c:v>
                </c:pt>
              </c:strCache>
            </c:strRef>
          </c:cat>
          <c:val>
            <c:numRef>
              <c:f>Tabelle1!$B$2:$B$4</c:f>
              <c:numCache>
                <c:formatCode>#,##0</c:formatCode>
                <c:ptCount val="3"/>
                <c:pt idx="0">
                  <c:v>-168952</c:v>
                </c:pt>
                <c:pt idx="1">
                  <c:v>383602</c:v>
                </c:pt>
                <c:pt idx="2">
                  <c:v>-525847</c:v>
                </c:pt>
              </c:numCache>
            </c:numRef>
          </c:val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VO 2015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Lbls>
            <c:dLbl>
              <c:idx val="1"/>
              <c:layout>
                <c:manualLayout>
                  <c:x val="-6.410256410256469E-3"/>
                  <c:y val="0.1503267973856209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9.8097112860904136E-4"/>
                  <c:y val="0.4184746024394009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/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Tabelle1!$A$2:$A$4</c:f>
              <c:strCache>
                <c:ptCount val="3"/>
                <c:pt idx="0">
                  <c:v>Wasser</c:v>
                </c:pt>
                <c:pt idx="1">
                  <c:v>Abwasser</c:v>
                </c:pt>
                <c:pt idx="2">
                  <c:v>Entsorgung</c:v>
                </c:pt>
              </c:strCache>
            </c:strRef>
          </c:cat>
          <c:val>
            <c:numRef>
              <c:f>Tabelle1!$C$2:$C$4</c:f>
              <c:numCache>
                <c:formatCode>#,##0</c:formatCode>
                <c:ptCount val="3"/>
                <c:pt idx="0">
                  <c:v>-448809</c:v>
                </c:pt>
                <c:pt idx="1">
                  <c:v>66884</c:v>
                </c:pt>
                <c:pt idx="2">
                  <c:v>-504566</c:v>
                </c:pt>
              </c:numCache>
            </c:numRef>
          </c:val>
        </c:ser>
        <c:ser>
          <c:idx val="2"/>
          <c:order val="2"/>
          <c:tx>
            <c:strRef>
              <c:f>Tabelle1!$D$1</c:f>
              <c:strCache>
                <c:ptCount val="1"/>
                <c:pt idx="0">
                  <c:v>RE 2015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dLbl>
              <c:idx val="2"/>
              <c:layout>
                <c:manualLayout>
                  <c:x val="0.10256410256410256"/>
                  <c:y val="0.2941176470588235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1"/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Tabelle1!$A$2:$A$4</c:f>
              <c:strCache>
                <c:ptCount val="3"/>
                <c:pt idx="0">
                  <c:v>Wasser</c:v>
                </c:pt>
                <c:pt idx="1">
                  <c:v>Abwasser</c:v>
                </c:pt>
                <c:pt idx="2">
                  <c:v>Entsorgung</c:v>
                </c:pt>
              </c:strCache>
            </c:strRef>
          </c:cat>
          <c:val>
            <c:numRef>
              <c:f>Tabelle1!$D$2:$D$4</c:f>
              <c:numCache>
                <c:formatCode>#,##0</c:formatCode>
                <c:ptCount val="3"/>
                <c:pt idx="0">
                  <c:v>198684</c:v>
                </c:pt>
                <c:pt idx="1">
                  <c:v>538338</c:v>
                </c:pt>
                <c:pt idx="2">
                  <c:v>-524759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506901744"/>
        <c:axId val="506902136"/>
        <c:axId val="0"/>
      </c:bar3DChart>
      <c:catAx>
        <c:axId val="50690174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600" b="0" i="1"/>
                </a:pPr>
                <a:r>
                  <a:rPr lang="de-CH" sz="1600" b="0" i="1" dirty="0" smtClean="0"/>
                  <a:t>+ = Ertragsüberschuss, - = Aufwandüberschuss</a:t>
                </a:r>
                <a:endParaRPr lang="de-CH" sz="1600" b="0" i="1" dirty="0"/>
              </a:p>
            </c:rich>
          </c:tx>
          <c:overlay val="0"/>
        </c:title>
        <c:numFmt formatCode="General" sourceLinked="0"/>
        <c:majorTickMark val="out"/>
        <c:minorTickMark val="none"/>
        <c:tickLblPos val="low"/>
        <c:txPr>
          <a:bodyPr/>
          <a:lstStyle/>
          <a:p>
            <a:pPr>
              <a:defRPr sz="1600" b="0" baseline="0">
                <a:latin typeface="+mn-lt"/>
              </a:defRPr>
            </a:pPr>
            <a:endParaRPr lang="de-DE"/>
          </a:p>
        </c:txPr>
        <c:crossAx val="506902136"/>
        <c:crosses val="autoZero"/>
        <c:auto val="1"/>
        <c:lblAlgn val="ctr"/>
        <c:lblOffset val="100"/>
        <c:noMultiLvlLbl val="0"/>
      </c:catAx>
      <c:valAx>
        <c:axId val="506902136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200" b="0"/>
                </a:pPr>
                <a:r>
                  <a:rPr lang="de-CH" sz="1200" b="0" dirty="0" smtClean="0"/>
                  <a:t>CHF</a:t>
                </a:r>
                <a:endParaRPr lang="de-CH" sz="1200" b="0" dirty="0"/>
              </a:p>
            </c:rich>
          </c:tx>
          <c:overlay val="0"/>
        </c:title>
        <c:numFmt formatCode="#,##0" sourceLinked="1"/>
        <c:majorTickMark val="out"/>
        <c:minorTickMark val="none"/>
        <c:tickLblPos val="nextTo"/>
        <c:txPr>
          <a:bodyPr/>
          <a:lstStyle/>
          <a:p>
            <a:pPr>
              <a:defRPr sz="1200" b="0">
                <a:latin typeface="+mn-lt"/>
              </a:defRPr>
            </a:pPr>
            <a:endParaRPr lang="de-DE"/>
          </a:p>
        </c:txPr>
        <c:crossAx val="50690174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9483202913018489"/>
          <c:y val="0.55901269254683206"/>
          <c:w val="0.10366350836155386"/>
          <c:h val="0.21614776720715242"/>
        </c:manualLayout>
      </c:layout>
      <c:overlay val="0"/>
      <c:txPr>
        <a:bodyPr/>
        <a:lstStyle/>
        <a:p>
          <a:pPr>
            <a:defRPr sz="1400"/>
          </a:pPr>
          <a:endParaRPr lang="de-DE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de-DE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400" b="0">
                <a:latin typeface="Agfa Rotis Sans Serif ExBd" panose="02000803000000000004" pitchFamily="2" charset="0"/>
                <a:cs typeface="Arial" pitchFamily="34" charset="0"/>
              </a:defRPr>
            </a:pPr>
            <a:r>
              <a:rPr lang="en-US" sz="1400" b="0">
                <a:latin typeface="Agfa Rotis Sans Serif ExBd" panose="02000803000000000004" pitchFamily="2" charset="0"/>
                <a:cs typeface="Arial" pitchFamily="34" charset="0"/>
              </a:rPr>
              <a:t>Steuerertrag und Steuerfuss</a:t>
            </a:r>
          </a:p>
        </c:rich>
      </c:tx>
      <c:overlay val="1"/>
    </c:title>
    <c:autoTitleDeleted val="0"/>
    <c:plotArea>
      <c:layout>
        <c:manualLayout>
          <c:layoutTarget val="inner"/>
          <c:xMode val="edge"/>
          <c:yMode val="edge"/>
          <c:x val="0.13719345564931648"/>
          <c:y val="8.6021505376344093E-2"/>
          <c:w val="0.79668527613392359"/>
          <c:h val="0.7816262545345603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'Entw Steuereinnahmen - Steuerfu'!$B$8</c:f>
              <c:strCache>
                <c:ptCount val="1"/>
                <c:pt idx="0">
                  <c:v>Staatssteuer 100%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</c:spPr>
          <c:invertIfNegative val="0"/>
          <c:cat>
            <c:numRef>
              <c:f>'Entw Steuereinnahmen - Steuerfu'!$A$15:$A$20</c:f>
              <c:numCache>
                <c:formatCode>0</c:formatCode>
                <c:ptCount val="6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</c:numCache>
            </c:numRef>
          </c:cat>
          <c:val>
            <c:numRef>
              <c:f>'Entw Steuereinnahmen - Steuerfu'!$B$15:$B$20</c:f>
              <c:numCache>
                <c:formatCode>#,##0</c:formatCode>
                <c:ptCount val="6"/>
                <c:pt idx="0">
                  <c:v>32689584</c:v>
                </c:pt>
                <c:pt idx="1">
                  <c:v>34652709</c:v>
                </c:pt>
                <c:pt idx="2">
                  <c:v>33553342</c:v>
                </c:pt>
                <c:pt idx="3">
                  <c:v>35881089.399999999</c:v>
                </c:pt>
                <c:pt idx="4">
                  <c:v>36355639</c:v>
                </c:pt>
                <c:pt idx="5">
                  <c:v>38669805.649999999</c:v>
                </c:pt>
              </c:numCache>
            </c:numRef>
          </c:val>
        </c:ser>
        <c:ser>
          <c:idx val="1"/>
          <c:order val="1"/>
          <c:tx>
            <c:strRef>
              <c:f>'Entw Steuereinnahmen - Steuerfu'!$C$8</c:f>
              <c:strCache>
                <c:ptCount val="1"/>
                <c:pt idx="0">
                  <c:v>Ordentliche Steuern Rechnungsjahr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cat>
            <c:numRef>
              <c:f>'Entw Steuereinnahmen - Steuerfu'!$A$15:$A$20</c:f>
              <c:numCache>
                <c:formatCode>0</c:formatCode>
                <c:ptCount val="6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</c:numCache>
            </c:numRef>
          </c:cat>
          <c:val>
            <c:numRef>
              <c:f>'Entw Steuereinnahmen - Steuerfu'!$C$15:$C$20</c:f>
              <c:numCache>
                <c:formatCode>#,##0</c:formatCode>
                <c:ptCount val="6"/>
                <c:pt idx="0">
                  <c:v>32035792.050000001</c:v>
                </c:pt>
                <c:pt idx="1">
                  <c:v>33274107.850000001</c:v>
                </c:pt>
                <c:pt idx="2">
                  <c:v>31547591</c:v>
                </c:pt>
                <c:pt idx="3">
                  <c:v>33018471.75</c:v>
                </c:pt>
                <c:pt idx="4">
                  <c:v>33454990.050000001</c:v>
                </c:pt>
                <c:pt idx="5">
                  <c:v>35584135.350000001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07227680"/>
        <c:axId val="507228072"/>
      </c:barChart>
      <c:lineChart>
        <c:grouping val="standard"/>
        <c:varyColors val="0"/>
        <c:ser>
          <c:idx val="2"/>
          <c:order val="2"/>
          <c:tx>
            <c:strRef>
              <c:f>'Entw Steuereinnahmen - Steuerfu'!$D$8</c:f>
              <c:strCache>
                <c:ptCount val="1"/>
                <c:pt idx="0">
                  <c:v>Steuerfuss</c:v>
                </c:pt>
              </c:strCache>
            </c:strRef>
          </c:tx>
          <c:spPr>
            <a:ln w="57150">
              <a:solidFill>
                <a:srgbClr val="00B050"/>
              </a:solidFill>
            </a:ln>
          </c:spPr>
          <c:marker>
            <c:spPr>
              <a:solidFill>
                <a:srgbClr val="00B050"/>
              </a:solidFill>
              <a:ln w="57150"/>
            </c:spPr>
          </c:marker>
          <c:dPt>
            <c:idx val="4"/>
            <c:bubble3D val="0"/>
          </c:dPt>
          <c:cat>
            <c:numRef>
              <c:f>'Entw Steuereinnahmen - Steuerfu'!$A$14:$A$19</c:f>
              <c:numCache>
                <c:formatCode>0</c:formatCode>
                <c:ptCount val="6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</c:numCache>
            </c:numRef>
          </c:cat>
          <c:val>
            <c:numRef>
              <c:f>'Entw Steuereinnahmen - Steuerfu'!$D$15:$D$20</c:f>
              <c:numCache>
                <c:formatCode>0%</c:formatCode>
                <c:ptCount val="6"/>
                <c:pt idx="0">
                  <c:v>0.98</c:v>
                </c:pt>
                <c:pt idx="1">
                  <c:v>0.96</c:v>
                </c:pt>
                <c:pt idx="2">
                  <c:v>0.94</c:v>
                </c:pt>
                <c:pt idx="3">
                  <c:v>0.92</c:v>
                </c:pt>
                <c:pt idx="4">
                  <c:v>0.92</c:v>
                </c:pt>
                <c:pt idx="5">
                  <c:v>0.92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07228856"/>
        <c:axId val="507228464"/>
      </c:lineChart>
      <c:catAx>
        <c:axId val="507227680"/>
        <c:scaling>
          <c:orientation val="minMax"/>
        </c:scaling>
        <c:delete val="0"/>
        <c:axPos val="b"/>
        <c:numFmt formatCode="0" sourceLinked="1"/>
        <c:majorTickMark val="out"/>
        <c:minorTickMark val="none"/>
        <c:tickLblPos val="nextTo"/>
        <c:txPr>
          <a:bodyPr/>
          <a:lstStyle/>
          <a:p>
            <a:pPr>
              <a:defRPr sz="1000">
                <a:latin typeface="Agfa Rotis Sans Serif" panose="02000503000000000004" pitchFamily="2" charset="0"/>
                <a:cs typeface="Arial" pitchFamily="34" charset="0"/>
              </a:defRPr>
            </a:pPr>
            <a:endParaRPr lang="de-DE"/>
          </a:p>
        </c:txPr>
        <c:crossAx val="507228072"/>
        <c:crosses val="autoZero"/>
        <c:auto val="1"/>
        <c:lblAlgn val="ctr"/>
        <c:lblOffset val="100"/>
        <c:noMultiLvlLbl val="0"/>
      </c:catAx>
      <c:valAx>
        <c:axId val="507228072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800" b="0">
                    <a:latin typeface="Agfa Rotis Sans Serif" panose="02000503000000000004" pitchFamily="2" charset="0"/>
                    <a:cs typeface="Arial" pitchFamily="34" charset="0"/>
                  </a:defRPr>
                </a:pPr>
                <a:r>
                  <a:rPr lang="en-US" sz="800" b="0">
                    <a:latin typeface="Agfa Rotis Sans Serif" panose="02000503000000000004" pitchFamily="2" charset="0"/>
                    <a:cs typeface="Arial" pitchFamily="34" charset="0"/>
                  </a:rPr>
                  <a:t>CHF</a:t>
                </a:r>
              </a:p>
            </c:rich>
          </c:tx>
          <c:overlay val="0"/>
        </c:title>
        <c:numFmt formatCode="#,##0" sourceLinked="1"/>
        <c:majorTickMark val="out"/>
        <c:minorTickMark val="none"/>
        <c:tickLblPos val="nextTo"/>
        <c:txPr>
          <a:bodyPr/>
          <a:lstStyle/>
          <a:p>
            <a:pPr>
              <a:defRPr sz="1000">
                <a:latin typeface="Agfa Rotis Sans Serif" panose="02000503000000000004" pitchFamily="2" charset="0"/>
                <a:cs typeface="Arial" pitchFamily="34" charset="0"/>
              </a:defRPr>
            </a:pPr>
            <a:endParaRPr lang="de-DE"/>
          </a:p>
        </c:txPr>
        <c:crossAx val="507227680"/>
        <c:crosses val="autoZero"/>
        <c:crossBetween val="between"/>
      </c:valAx>
      <c:valAx>
        <c:axId val="507228464"/>
        <c:scaling>
          <c:orientation val="minMax"/>
          <c:max val="1.04"/>
          <c:min val="0.8600000000000001"/>
        </c:scaling>
        <c:delete val="0"/>
        <c:axPos val="r"/>
        <c:min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1000">
                <a:latin typeface="Agfa Rotis Sans Serif" panose="02000503000000000004" pitchFamily="2" charset="0"/>
                <a:cs typeface="Arial" pitchFamily="34" charset="0"/>
              </a:defRPr>
            </a:pPr>
            <a:endParaRPr lang="de-DE"/>
          </a:p>
        </c:txPr>
        <c:crossAx val="507228856"/>
        <c:crosses val="max"/>
        <c:crossBetween val="between"/>
        <c:majorUnit val="1.0000000000000002E-2"/>
        <c:minorUnit val="1.0000000000000002E-2"/>
      </c:valAx>
      <c:catAx>
        <c:axId val="507228856"/>
        <c:scaling>
          <c:orientation val="minMax"/>
        </c:scaling>
        <c:delete val="1"/>
        <c:axPos val="b"/>
        <c:numFmt formatCode="0" sourceLinked="1"/>
        <c:majorTickMark val="out"/>
        <c:minorTickMark val="none"/>
        <c:tickLblPos val="nextTo"/>
        <c:crossAx val="507228464"/>
        <c:crosses val="autoZero"/>
        <c:auto val="1"/>
        <c:lblAlgn val="ctr"/>
        <c:lblOffset val="100"/>
        <c:noMultiLvlLbl val="0"/>
      </c:catAx>
    </c:plotArea>
    <c:legend>
      <c:legendPos val="b"/>
      <c:overlay val="0"/>
      <c:txPr>
        <a:bodyPr/>
        <a:lstStyle/>
        <a:p>
          <a:pPr>
            <a:defRPr sz="1000">
              <a:latin typeface="Agfa Rotis Sans Serif" panose="02000503000000000004" pitchFamily="2" charset="0"/>
              <a:cs typeface="Arial" pitchFamily="34" charset="0"/>
            </a:defRPr>
          </a:pPr>
          <a:endParaRPr lang="de-DE"/>
        </a:p>
      </c:txPr>
    </c:legend>
    <c:plotVisOnly val="1"/>
    <c:dispBlanksAs val="gap"/>
    <c:showDLblsOverMax val="0"/>
  </c:chart>
  <c:spPr>
    <a:ln>
      <a:noFill/>
    </a:ln>
  </c:sp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de-CH" sz="2200" b="1" dirty="0" smtClean="0"/>
              <a:t>Ordentliche Steuern Rechnungsjahr </a:t>
            </a:r>
            <a:br>
              <a:rPr lang="de-CH" sz="2200" b="1" dirty="0" smtClean="0"/>
            </a:br>
            <a:r>
              <a:rPr lang="de-CH" sz="2200" b="1" dirty="0" smtClean="0"/>
              <a:t>und frühere Jahre</a:t>
            </a:r>
            <a:endParaRPr lang="de-CH" sz="2200" b="1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'Steuern Rxx-Vxx'!$D$53</c:f>
              <c:strCache>
                <c:ptCount val="1"/>
                <c:pt idx="0">
                  <c:v>Voranschlag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'Steuern Rxx-Vxx'!$E$52:$I$52</c:f>
              <c:numCache>
                <c:formatCode>General</c:formatCode>
                <c:ptCount val="5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</c:numCache>
            </c:numRef>
          </c:cat>
          <c:val>
            <c:numRef>
              <c:f>'Steuern Rxx-Vxx'!$E$53:$I$53</c:f>
              <c:numCache>
                <c:formatCode>General</c:formatCode>
                <c:ptCount val="5"/>
                <c:pt idx="0">
                  <c:v>38372000</c:v>
                </c:pt>
                <c:pt idx="1">
                  <c:v>39400000</c:v>
                </c:pt>
                <c:pt idx="2">
                  <c:v>39494000</c:v>
                </c:pt>
                <c:pt idx="3">
                  <c:v>40580000</c:v>
                </c:pt>
                <c:pt idx="4">
                  <c:v>42300000</c:v>
                </c:pt>
              </c:numCache>
            </c:numRef>
          </c:val>
        </c:ser>
        <c:ser>
          <c:idx val="1"/>
          <c:order val="1"/>
          <c:tx>
            <c:strRef>
              <c:f>'Steuern Rxx-Vxx'!$D$54</c:f>
              <c:strCache>
                <c:ptCount val="1"/>
                <c:pt idx="0">
                  <c:v>Rechnung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'Steuern Rxx-Vxx'!$E$52:$I$52</c:f>
              <c:numCache>
                <c:formatCode>General</c:formatCode>
                <c:ptCount val="5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</c:numCache>
            </c:numRef>
          </c:cat>
          <c:val>
            <c:numRef>
              <c:f>'Steuern Rxx-Vxx'!$E$54:$I$54</c:f>
              <c:numCache>
                <c:formatCode>General</c:formatCode>
                <c:ptCount val="5"/>
                <c:pt idx="0">
                  <c:v>40711592.300000004</c:v>
                </c:pt>
                <c:pt idx="1">
                  <c:v>37105218.700000003</c:v>
                </c:pt>
                <c:pt idx="2">
                  <c:v>38725128.950000003</c:v>
                </c:pt>
                <c:pt idx="3">
                  <c:v>39605577.049999997</c:v>
                </c:pt>
                <c:pt idx="4">
                  <c:v>41300000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09347248"/>
        <c:axId val="509347640"/>
      </c:barChart>
      <c:catAx>
        <c:axId val="5093472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509347640"/>
        <c:crosses val="autoZero"/>
        <c:auto val="1"/>
        <c:lblAlgn val="ctr"/>
        <c:lblOffset val="100"/>
        <c:noMultiLvlLbl val="0"/>
      </c:catAx>
      <c:valAx>
        <c:axId val="5093476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5093472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4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2000" b="0" i="0" u="none" strike="noStrike" baseline="0">
                <a:solidFill>
                  <a:srgbClr val="000000"/>
                </a:solidFill>
                <a:latin typeface="Agfa Rotis Sans Serif ExBd" panose="02000803000000000004" pitchFamily="2" charset="0"/>
                <a:ea typeface="Arial"/>
                <a:cs typeface="Arial"/>
              </a:defRPr>
            </a:pPr>
            <a:r>
              <a:rPr lang="de-CH" sz="2000" b="0">
                <a:latin typeface="Agfa Rotis Sans Serif ExBd" panose="02000803000000000004" pitchFamily="2" charset="0"/>
              </a:rPr>
              <a:t>Steuerfussentwicklung</a:t>
            </a:r>
          </a:p>
        </c:rich>
      </c:tx>
      <c:layout>
        <c:manualLayout>
          <c:xMode val="edge"/>
          <c:yMode val="edge"/>
          <c:x val="0.35379678509491641"/>
          <c:y val="3.1662269129287601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7.1082447024597872E-2"/>
          <c:y val="0.11609513637751533"/>
          <c:w val="0.92245630116012245"/>
          <c:h val="0.6754626116509983"/>
        </c:manualLayout>
      </c:layout>
      <c:lineChart>
        <c:grouping val="standard"/>
        <c:varyColors val="0"/>
        <c:ser>
          <c:idx val="0"/>
          <c:order val="0"/>
          <c:tx>
            <c:strRef>
              <c:f>Steuerfuss!$D$8</c:f>
              <c:strCache>
                <c:ptCount val="1"/>
                <c:pt idx="0">
                  <c:v>Bülach</c:v>
                </c:pt>
              </c:strCache>
            </c:strRef>
          </c:tx>
          <c:spPr>
            <a:ln w="31750">
              <a:solidFill>
                <a:srgbClr val="FF0000"/>
              </a:solidFill>
              <a:prstDash val="solid"/>
            </a:ln>
          </c:spPr>
          <c:marker>
            <c:symbol val="diamond"/>
            <c:size val="4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numRef>
              <c:f>Steuerfuss!$A$27:$A$34</c:f>
              <c:numCache>
                <c:formatCode>0</c:formatCode>
                <c:ptCount val="8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</c:numCache>
            </c:numRef>
          </c:cat>
          <c:val>
            <c:numRef>
              <c:f>Steuerfuss!$D$27:$D$34</c:f>
              <c:numCache>
                <c:formatCode>0</c:formatCode>
                <c:ptCount val="8"/>
                <c:pt idx="0">
                  <c:v>123</c:v>
                </c:pt>
                <c:pt idx="1">
                  <c:v>119</c:v>
                </c:pt>
                <c:pt idx="2">
                  <c:v>119</c:v>
                </c:pt>
                <c:pt idx="3">
                  <c:v>117</c:v>
                </c:pt>
                <c:pt idx="4">
                  <c:v>113</c:v>
                </c:pt>
                <c:pt idx="5">
                  <c:v>111</c:v>
                </c:pt>
                <c:pt idx="6">
                  <c:v>111</c:v>
                </c:pt>
                <c:pt idx="7">
                  <c:v>111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Steuerfuss!$E$8</c:f>
              <c:strCache>
                <c:ptCount val="1"/>
                <c:pt idx="0">
                  <c:v>Kantonales Mittel
(neue Berechnung)</c:v>
                </c:pt>
              </c:strCache>
            </c:strRef>
          </c:tx>
          <c:spPr>
            <a:ln w="25400">
              <a:solidFill>
                <a:srgbClr val="3366FF"/>
              </a:solidFill>
              <a:prstDash val="solid"/>
            </a:ln>
          </c:spPr>
          <c:marker>
            <c:symbol val="square"/>
            <c:size val="4"/>
            <c:spPr>
              <a:solidFill>
                <a:srgbClr val="3366FF"/>
              </a:solidFill>
              <a:ln>
                <a:solidFill>
                  <a:srgbClr val="3366FF"/>
                </a:solidFill>
                <a:prstDash val="solid"/>
              </a:ln>
            </c:spPr>
          </c:marker>
          <c:cat>
            <c:numRef>
              <c:f>Steuerfuss!$A$27:$A$34</c:f>
              <c:numCache>
                <c:formatCode>0</c:formatCode>
                <c:ptCount val="8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</c:numCache>
            </c:numRef>
          </c:cat>
          <c:val>
            <c:numRef>
              <c:f>Steuerfuss!$E$27:$E$34</c:f>
              <c:numCache>
                <c:formatCode>General</c:formatCode>
                <c:ptCount val="8"/>
                <c:pt idx="2" formatCode="0">
                  <c:v>101</c:v>
                </c:pt>
                <c:pt idx="3" formatCode="0">
                  <c:v>100</c:v>
                </c:pt>
                <c:pt idx="4" formatCode="0">
                  <c:v>99</c:v>
                </c:pt>
                <c:pt idx="5" formatCode="0">
                  <c:v>98.93</c:v>
                </c:pt>
                <c:pt idx="6" formatCode="0">
                  <c:v>99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Steuerfuss!$F$8</c:f>
              <c:strCache>
                <c:ptCount val="1"/>
                <c:pt idx="0">
                  <c:v>Kantonales Mittel
(alte Berechnung)</c:v>
                </c:pt>
              </c:strCache>
            </c:strRef>
          </c:tx>
          <c:spPr>
            <a:ln>
              <a:solidFill>
                <a:srgbClr val="00B050"/>
              </a:solidFill>
            </a:ln>
          </c:spPr>
          <c:marker>
            <c:symbol val="triangle"/>
            <c:size val="5"/>
            <c:spPr>
              <a:solidFill>
                <a:srgbClr val="00B050"/>
              </a:solidFill>
            </c:spPr>
          </c:marker>
          <c:cat>
            <c:numRef>
              <c:f>Steuerfuss!$A$27:$A$34</c:f>
              <c:numCache>
                <c:formatCode>0</c:formatCode>
                <c:ptCount val="8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</c:numCache>
            </c:numRef>
          </c:cat>
          <c:val>
            <c:numRef>
              <c:f>Steuerfuss!$F$27:$F$34</c:f>
              <c:numCache>
                <c:formatCode>0</c:formatCode>
                <c:ptCount val="8"/>
                <c:pt idx="0">
                  <c:v>113</c:v>
                </c:pt>
                <c:pt idx="1">
                  <c:v>113</c:v>
                </c:pt>
                <c:pt idx="2">
                  <c:v>112</c:v>
                </c:pt>
                <c:pt idx="3">
                  <c:v>112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09348424"/>
        <c:axId val="510201160"/>
      </c:lineChart>
      <c:catAx>
        <c:axId val="509348424"/>
        <c:scaling>
          <c:orientation val="minMax"/>
        </c:scaling>
        <c:delete val="0"/>
        <c:axPos val="b"/>
        <c:numFmt formatCode="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+mn-lt"/>
                <a:ea typeface="Arial"/>
                <a:cs typeface="Arial"/>
              </a:defRPr>
            </a:pPr>
            <a:endParaRPr lang="de-DE"/>
          </a:p>
        </c:txPr>
        <c:crossAx val="51020116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510201160"/>
        <c:scaling>
          <c:orientation val="minMax"/>
          <c:max val="130"/>
          <c:min val="90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 rot="0" vert="horz"/>
              <a:lstStyle/>
              <a:p>
                <a:pPr algn="ctr">
                  <a:defRPr sz="1200" b="0" i="0" u="none" strike="noStrike" baseline="0">
                    <a:solidFill>
                      <a:srgbClr val="000000"/>
                    </a:solidFill>
                    <a:latin typeface="+mn-lt"/>
                    <a:ea typeface="Arial"/>
                    <a:cs typeface="Arial"/>
                  </a:defRPr>
                </a:pPr>
                <a:r>
                  <a:rPr lang="de-CH" sz="1200" b="0">
                    <a:latin typeface="+mn-lt"/>
                  </a:rPr>
                  <a:t>%</a:t>
                </a:r>
              </a:p>
            </c:rich>
          </c:tx>
          <c:layout>
            <c:manualLayout>
              <c:xMode val="edge"/>
              <c:yMode val="edge"/>
              <c:x val="8.0775444264943458E-3"/>
              <c:y val="0.42480266483839912"/>
            </c:manualLayout>
          </c:layout>
          <c:overlay val="0"/>
          <c:spPr>
            <a:noFill/>
            <a:ln w="25400">
              <a:noFill/>
            </a:ln>
          </c:spPr>
        </c:title>
        <c:numFmt formatCode="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+mn-lt"/>
                <a:ea typeface="Arial"/>
                <a:cs typeface="Arial"/>
              </a:defRPr>
            </a:pPr>
            <a:endParaRPr lang="de-DE"/>
          </a:p>
        </c:txPr>
        <c:crossAx val="509348424"/>
        <c:crosses val="autoZero"/>
        <c:crossBetween val="between"/>
        <c:majorUnit val="2"/>
      </c:valAx>
      <c:spPr>
        <a:solidFill>
          <a:schemeClr val="bg1">
            <a:lumMod val="95000"/>
          </a:schemeClr>
        </a:solidFill>
        <a:ln w="12700">
          <a:solidFill>
            <a:srgbClr val="808080"/>
          </a:solidFill>
          <a:prstDash val="solid"/>
        </a:ln>
      </c:spPr>
    </c:plotArea>
    <c:legend>
      <c:legendPos val="b"/>
      <c:layout>
        <c:manualLayout>
          <c:xMode val="edge"/>
          <c:yMode val="edge"/>
          <c:x val="0.23101810981220239"/>
          <c:y val="0.87423153899957751"/>
          <c:w val="0.67582138662392577"/>
          <c:h val="0.10729991204925242"/>
        </c:manualLayout>
      </c:layout>
      <c:overlay val="0"/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1400" b="0" i="0" u="none" strike="noStrike" baseline="0">
              <a:solidFill>
                <a:srgbClr val="000000"/>
              </a:solidFill>
              <a:latin typeface="+mn-lt"/>
              <a:ea typeface="Arial"/>
              <a:cs typeface="Arial"/>
            </a:defRPr>
          </a:pPr>
          <a:endParaRPr lang="de-DE"/>
        </a:p>
      </c:txPr>
    </c:legend>
    <c:plotVisOnly val="1"/>
    <c:dispBlanksAs val="gap"/>
    <c:showDLblsOverMax val="0"/>
  </c:chart>
  <c:spPr>
    <a:solidFill>
      <a:srgbClr val="FFFFFF"/>
    </a:solidFill>
    <a:ln w="3175">
      <a:noFill/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de-DE"/>
    </a:p>
  </c:txPr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600" b="0">
                <a:latin typeface="Agfa Rotis Sans Serif ExBd" panose="02000803000000000004" pitchFamily="2" charset="0"/>
                <a:cs typeface="Arial" pitchFamily="34" charset="0"/>
              </a:defRPr>
            </a:pPr>
            <a:r>
              <a:rPr lang="de-CH" sz="1600" b="0">
                <a:latin typeface="Agfa Rotis Sans Serif ExBd" panose="02000803000000000004" pitchFamily="2" charset="0"/>
                <a:cs typeface="Arial" pitchFamily="34" charset="0"/>
              </a:rPr>
              <a:t>Grundstückgewinnsteuer</a:t>
            </a:r>
          </a:p>
        </c:rich>
      </c:tx>
      <c:overlay val="1"/>
    </c:title>
    <c:autoTitleDeleted val="0"/>
    <c:view3D>
      <c:rotX val="5"/>
      <c:rotY val="20"/>
      <c:rAngAx val="1"/>
    </c:view3D>
    <c:floor>
      <c:thickness val="0"/>
    </c:floor>
    <c:sideWall>
      <c:thickness val="0"/>
      <c:spPr>
        <a:solidFill>
          <a:schemeClr val="bg1">
            <a:lumMod val="75000"/>
          </a:schemeClr>
        </a:solidFill>
      </c:spPr>
    </c:sideWall>
    <c:backWall>
      <c:thickness val="0"/>
      <c:spPr>
        <a:solidFill>
          <a:schemeClr val="bg1">
            <a:lumMod val="75000"/>
          </a:schemeClr>
        </a:solidFill>
      </c:spPr>
    </c:backWall>
    <c:plotArea>
      <c:layout>
        <c:manualLayout>
          <c:layoutTarget val="inner"/>
          <c:xMode val="edge"/>
          <c:yMode val="edge"/>
          <c:x val="0.10597618245421382"/>
          <c:y val="8.7950856008950626E-2"/>
          <c:w val="0.77381236975704981"/>
          <c:h val="0.84428617926716942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GSTGST!$B$9</c:f>
              <c:strCache>
                <c:ptCount val="1"/>
                <c:pt idx="0">
                  <c:v>Voranschlag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</c:spPr>
          <c:invertIfNegative val="0"/>
          <c:cat>
            <c:numRef>
              <c:f>GSTGST!$A$17:$A$21</c:f>
              <c:numCache>
                <c:formatCode>General</c:formatCode>
                <c:ptCount val="5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</c:numCache>
            </c:numRef>
          </c:cat>
          <c:val>
            <c:numRef>
              <c:f>GSTGST!$B$17:$B$21</c:f>
              <c:numCache>
                <c:formatCode>#,##0</c:formatCode>
                <c:ptCount val="5"/>
                <c:pt idx="0">
                  <c:v>2500000</c:v>
                </c:pt>
                <c:pt idx="1">
                  <c:v>3000000</c:v>
                </c:pt>
                <c:pt idx="2">
                  <c:v>8600000</c:v>
                </c:pt>
                <c:pt idx="3">
                  <c:v>4000000</c:v>
                </c:pt>
                <c:pt idx="4">
                  <c:v>6200000</c:v>
                </c:pt>
              </c:numCache>
            </c:numRef>
          </c:val>
        </c:ser>
        <c:ser>
          <c:idx val="1"/>
          <c:order val="1"/>
          <c:tx>
            <c:strRef>
              <c:f>GSTGST!$C$9</c:f>
              <c:strCache>
                <c:ptCount val="1"/>
                <c:pt idx="0">
                  <c:v>Rechnung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cat>
            <c:numRef>
              <c:f>GSTGST!$A$17:$A$21</c:f>
              <c:numCache>
                <c:formatCode>General</c:formatCode>
                <c:ptCount val="5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</c:numCache>
            </c:numRef>
          </c:cat>
          <c:val>
            <c:numRef>
              <c:f>GSTGST!$C$17:$C$21</c:f>
              <c:numCache>
                <c:formatCode>#,##0</c:formatCode>
                <c:ptCount val="5"/>
                <c:pt idx="0">
                  <c:v>6499754</c:v>
                </c:pt>
                <c:pt idx="1">
                  <c:v>3666003.2</c:v>
                </c:pt>
                <c:pt idx="2">
                  <c:v>7161106.0499999998</c:v>
                </c:pt>
                <c:pt idx="3">
                  <c:v>10746378.25</c:v>
                </c:pt>
                <c:pt idx="4">
                  <c:v>7838888.1500000004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19329768"/>
        <c:axId val="52364072"/>
        <c:axId val="0"/>
      </c:bar3DChart>
      <c:catAx>
        <c:axId val="3193297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Agfa Rotis Sans Serif" panose="02000503000000000004" pitchFamily="2" charset="0"/>
                <a:cs typeface="Arial" pitchFamily="34" charset="0"/>
              </a:defRPr>
            </a:pPr>
            <a:endParaRPr lang="de-DE"/>
          </a:p>
        </c:txPr>
        <c:crossAx val="52364072"/>
        <c:crosses val="autoZero"/>
        <c:auto val="1"/>
        <c:lblAlgn val="ctr"/>
        <c:lblOffset val="100"/>
        <c:noMultiLvlLbl val="0"/>
      </c:catAx>
      <c:valAx>
        <c:axId val="52364072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000" b="0">
                    <a:latin typeface="Agfa Rotis Sans Serif" panose="02000503000000000004" pitchFamily="2" charset="0"/>
                    <a:cs typeface="Arial" pitchFamily="34" charset="0"/>
                  </a:defRPr>
                </a:pPr>
                <a:r>
                  <a:rPr lang="en-US" sz="1000" b="0">
                    <a:latin typeface="Agfa Rotis Sans Serif" panose="02000503000000000004" pitchFamily="2" charset="0"/>
                    <a:cs typeface="Arial" pitchFamily="34" charset="0"/>
                  </a:rPr>
                  <a:t>CHF</a:t>
                </a:r>
              </a:p>
            </c:rich>
          </c:tx>
          <c:layout>
            <c:manualLayout>
              <c:xMode val="edge"/>
              <c:yMode val="edge"/>
              <c:x val="4.0796802142996783E-3"/>
              <c:y val="0.43100856360783313"/>
            </c:manualLayout>
          </c:layout>
          <c:overlay val="0"/>
        </c:title>
        <c:numFmt formatCode="#,##0" sourceLinked="1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Agfa Rotis Sans Serif" panose="02000503000000000004" pitchFamily="2" charset="0"/>
                <a:cs typeface="Arial" pitchFamily="34" charset="0"/>
              </a:defRPr>
            </a:pPr>
            <a:endParaRPr lang="de-DE"/>
          </a:p>
        </c:txPr>
        <c:crossAx val="319329768"/>
        <c:crosses val="autoZero"/>
        <c:crossBetween val="between"/>
        <c:majorUnit val="1000000"/>
      </c:valAx>
    </c:plotArea>
    <c:legend>
      <c:legendPos val="r"/>
      <c:layout>
        <c:manualLayout>
          <c:xMode val="edge"/>
          <c:yMode val="edge"/>
          <c:x val="0.83147310974161914"/>
          <c:y val="0.77245758943031595"/>
          <c:w val="0.16180374442101236"/>
          <c:h val="0.14881397198004406"/>
        </c:manualLayout>
      </c:layout>
      <c:overlay val="0"/>
      <c:spPr>
        <a:ln>
          <a:solidFill>
            <a:schemeClr val="tx1"/>
          </a:solidFill>
        </a:ln>
      </c:spPr>
      <c:txPr>
        <a:bodyPr/>
        <a:lstStyle/>
        <a:p>
          <a:pPr>
            <a:defRPr sz="1200">
              <a:latin typeface="Agfa Rotis Sans Serif" panose="02000503000000000004" pitchFamily="2" charset="0"/>
              <a:cs typeface="Arial" pitchFamily="34" charset="0"/>
            </a:defRPr>
          </a:pPr>
          <a:endParaRPr lang="de-DE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000" b="0">
                <a:latin typeface="Agfa Rotis Sans Serif ExBd" panose="02000803000000000004" pitchFamily="2" charset="0"/>
              </a:defRPr>
            </a:pPr>
            <a:r>
              <a:rPr lang="de-CH" sz="2000" b="0" dirty="0" smtClean="0">
                <a:latin typeface="Agfa Rotis Sans Serif ExBd" panose="02000803000000000004" pitchFamily="2" charset="0"/>
              </a:rPr>
              <a:t>Nettoinvestitionen</a:t>
            </a:r>
            <a:endParaRPr lang="de-CH" sz="2000" b="0" dirty="0">
              <a:latin typeface="Agfa Rotis Sans Serif ExBd" panose="02000803000000000004" pitchFamily="2" charset="0"/>
            </a:endParaRPr>
          </a:p>
        </c:rich>
      </c:tx>
      <c:overlay val="1"/>
    </c:title>
    <c:autoTitleDeleted val="0"/>
    <c:view3D>
      <c:rotX val="5"/>
      <c:rotY val="10"/>
      <c:rAngAx val="1"/>
    </c:view3D>
    <c:floor>
      <c:thickness val="0"/>
    </c:floor>
    <c:sideWall>
      <c:thickness val="0"/>
      <c:spPr>
        <a:solidFill>
          <a:schemeClr val="bg1">
            <a:lumMod val="95000"/>
          </a:schemeClr>
        </a:solidFill>
      </c:spPr>
    </c:sideWall>
    <c:backWall>
      <c:thickness val="0"/>
      <c:spPr>
        <a:solidFill>
          <a:schemeClr val="bg1">
            <a:lumMod val="95000"/>
          </a:schemeClr>
        </a:solidFill>
      </c:spPr>
    </c:backWall>
    <c:plotArea>
      <c:layout>
        <c:manualLayout>
          <c:layoutTarget val="inner"/>
          <c:xMode val="edge"/>
          <c:yMode val="edge"/>
          <c:x val="0.15700444395067215"/>
          <c:y val="8.4877922179213319E-2"/>
          <c:w val="0.65781290967670258"/>
          <c:h val="0.82805247220502087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Steuerhaushalt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cat>
            <c:strRef>
              <c:f>Tabelle1!$A$2:$A$4</c:f>
              <c:strCache>
                <c:ptCount val="3"/>
                <c:pt idx="0">
                  <c:v>RE 2014</c:v>
                </c:pt>
                <c:pt idx="1">
                  <c:v>VO 2015</c:v>
                </c:pt>
                <c:pt idx="2">
                  <c:v>RE 2015</c:v>
                </c:pt>
              </c:strCache>
            </c:strRef>
          </c:cat>
          <c:val>
            <c:numRef>
              <c:f>Tabelle1!$B$2:$B$4</c:f>
              <c:numCache>
                <c:formatCode>#,##0</c:formatCode>
                <c:ptCount val="3"/>
                <c:pt idx="0">
                  <c:v>14234000</c:v>
                </c:pt>
                <c:pt idx="1">
                  <c:v>32682000</c:v>
                </c:pt>
                <c:pt idx="2">
                  <c:v>27747000</c:v>
                </c:pt>
              </c:numCache>
            </c:numRef>
          </c:val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Wasser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cat>
            <c:strRef>
              <c:f>Tabelle1!$A$2:$A$4</c:f>
              <c:strCache>
                <c:ptCount val="3"/>
                <c:pt idx="0">
                  <c:v>RE 2014</c:v>
                </c:pt>
                <c:pt idx="1">
                  <c:v>VO 2015</c:v>
                </c:pt>
                <c:pt idx="2">
                  <c:v>RE 2015</c:v>
                </c:pt>
              </c:strCache>
            </c:strRef>
          </c:cat>
          <c:val>
            <c:numRef>
              <c:f>Tabelle1!$C$2:$C$4</c:f>
              <c:numCache>
                <c:formatCode>#,##0</c:formatCode>
                <c:ptCount val="3"/>
                <c:pt idx="0">
                  <c:v>2392000</c:v>
                </c:pt>
                <c:pt idx="1">
                  <c:v>2890000</c:v>
                </c:pt>
                <c:pt idx="2">
                  <c:v>1664000</c:v>
                </c:pt>
              </c:numCache>
            </c:numRef>
          </c:val>
        </c:ser>
        <c:ser>
          <c:idx val="2"/>
          <c:order val="2"/>
          <c:tx>
            <c:strRef>
              <c:f>Tabelle1!$D$1</c:f>
              <c:strCache>
                <c:ptCount val="1"/>
                <c:pt idx="0">
                  <c:v>Abwasser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cat>
            <c:strRef>
              <c:f>Tabelle1!$A$2:$A$4</c:f>
              <c:strCache>
                <c:ptCount val="3"/>
                <c:pt idx="0">
                  <c:v>RE 2014</c:v>
                </c:pt>
                <c:pt idx="1">
                  <c:v>VO 2015</c:v>
                </c:pt>
                <c:pt idx="2">
                  <c:v>RE 2015</c:v>
                </c:pt>
              </c:strCache>
            </c:strRef>
          </c:cat>
          <c:val>
            <c:numRef>
              <c:f>Tabelle1!$D$2:$D$4</c:f>
              <c:numCache>
                <c:formatCode>#,##0</c:formatCode>
                <c:ptCount val="3"/>
                <c:pt idx="0">
                  <c:v>667000</c:v>
                </c:pt>
                <c:pt idx="1">
                  <c:v>2000000</c:v>
                </c:pt>
                <c:pt idx="2">
                  <c:v>339000</c:v>
                </c:pt>
              </c:numCache>
            </c:numRef>
          </c:val>
        </c:ser>
        <c:ser>
          <c:idx val="3"/>
          <c:order val="3"/>
          <c:tx>
            <c:strRef>
              <c:f>Tabelle1!$E$1</c:f>
              <c:strCache>
                <c:ptCount val="1"/>
                <c:pt idx="0">
                  <c:v>Entsorgung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cat>
            <c:strRef>
              <c:f>Tabelle1!$A$2:$A$4</c:f>
              <c:strCache>
                <c:ptCount val="3"/>
                <c:pt idx="0">
                  <c:v>RE 2014</c:v>
                </c:pt>
                <c:pt idx="1">
                  <c:v>VO 2015</c:v>
                </c:pt>
                <c:pt idx="2">
                  <c:v>RE 2015</c:v>
                </c:pt>
              </c:strCache>
            </c:strRef>
          </c:cat>
          <c:val>
            <c:numRef>
              <c:f>Tabelle1!$E$2:$E$4</c:f>
              <c:numCache>
                <c:formatCode>#,##0</c:formatCode>
                <c:ptCount val="3"/>
                <c:pt idx="0">
                  <c:v>0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510201944"/>
        <c:axId val="510202336"/>
        <c:axId val="0"/>
      </c:bar3DChart>
      <c:catAx>
        <c:axId val="51020194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de-DE"/>
          </a:p>
        </c:txPr>
        <c:crossAx val="510202336"/>
        <c:crosses val="autoZero"/>
        <c:auto val="1"/>
        <c:lblAlgn val="ctr"/>
        <c:lblOffset val="100"/>
        <c:noMultiLvlLbl val="0"/>
      </c:catAx>
      <c:valAx>
        <c:axId val="510202336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400" b="0"/>
                </a:pPr>
                <a:r>
                  <a:rPr lang="de-CH" sz="1400" b="0" dirty="0" smtClean="0"/>
                  <a:t>CHF</a:t>
                </a:r>
                <a:endParaRPr lang="de-CH" sz="1400" b="0" dirty="0"/>
              </a:p>
            </c:rich>
          </c:tx>
          <c:overlay val="0"/>
        </c:title>
        <c:numFmt formatCode="#,##0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de-DE"/>
          </a:p>
        </c:txPr>
        <c:crossAx val="510201944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sz="1400"/>
          </a:pPr>
          <a:endParaRPr lang="de-DE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de-DE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2600" b="0">
                <a:latin typeface="Agfa Rotis Sans Serif ExBd" panose="02000803000000000004" pitchFamily="2" charset="0"/>
                <a:cs typeface="Arial" pitchFamily="34" charset="0"/>
              </a:defRPr>
            </a:pPr>
            <a:r>
              <a:rPr lang="en-US" sz="2600" dirty="0" err="1"/>
              <a:t>Nettovermögen</a:t>
            </a:r>
            <a:r>
              <a:rPr lang="en-US" sz="2600" dirty="0"/>
              <a:t> </a:t>
            </a:r>
            <a:r>
              <a:rPr lang="en-US" sz="2600" dirty="0" err="1">
                <a:solidFill>
                  <a:srgbClr val="FF0000"/>
                </a:solidFill>
              </a:rPr>
              <a:t>Steuerhaushalt</a:t>
            </a:r>
            <a:endParaRPr lang="en-US" sz="2600" dirty="0">
              <a:solidFill>
                <a:srgbClr val="FF0000"/>
              </a:solidFill>
            </a:endParaRPr>
          </a:p>
        </c:rich>
      </c:tx>
      <c:overlay val="0"/>
    </c:title>
    <c:autoTitleDeleted val="0"/>
    <c:view3D>
      <c:rotX val="5"/>
      <c:rotY val="15"/>
      <c:rAngAx val="1"/>
    </c:view3D>
    <c:floor>
      <c:thickness val="0"/>
    </c:floor>
    <c:sideWall>
      <c:thickness val="0"/>
      <c:spPr>
        <a:solidFill>
          <a:schemeClr val="bg1">
            <a:lumMod val="95000"/>
          </a:schemeClr>
        </a:solidFill>
      </c:spPr>
    </c:sideWall>
    <c:backWall>
      <c:thickness val="0"/>
      <c:spPr>
        <a:solidFill>
          <a:schemeClr val="bg1">
            <a:lumMod val="95000"/>
          </a:schemeClr>
        </a:solidFill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'Nettovermögen - Nettoschuld'!$A$26</c:f>
              <c:strCache>
                <c:ptCount val="1"/>
                <c:pt idx="0">
                  <c:v>Nettovermögen Steuerhaushalt</c:v>
                </c:pt>
              </c:strCache>
            </c:strRef>
          </c:tx>
          <c:spPr>
            <a:solidFill>
              <a:srgbClr val="4F81BD"/>
            </a:solidFill>
          </c:spPr>
          <c:invertIfNegative val="1"/>
          <c:cat>
            <c:numRef>
              <c:f>'Nettovermögen - Nettoschuld'!$G$11:$P$11</c:f>
              <c:numCache>
                <c:formatCode>0</c:formatCode>
                <c:ptCount val="10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</c:numCache>
            </c:numRef>
          </c:cat>
          <c:val>
            <c:numRef>
              <c:f>'Nettovermögen - Nettoschuld'!$G$26:$P$26</c:f>
              <c:numCache>
                <c:formatCode>#,##0</c:formatCode>
                <c:ptCount val="10"/>
                <c:pt idx="0">
                  <c:v>-3449054.4800000004</c:v>
                </c:pt>
                <c:pt idx="1">
                  <c:v>-1763238.4600000083</c:v>
                </c:pt>
                <c:pt idx="2">
                  <c:v>6703768.2100000028</c:v>
                </c:pt>
                <c:pt idx="3">
                  <c:v>18362794.489999998</c:v>
                </c:pt>
                <c:pt idx="4">
                  <c:v>23077129</c:v>
                </c:pt>
                <c:pt idx="5">
                  <c:v>21600585.600000005</c:v>
                </c:pt>
                <c:pt idx="6">
                  <c:v>18509074.209999997</c:v>
                </c:pt>
                <c:pt idx="7">
                  <c:v>17739514.989999998</c:v>
                </c:pt>
                <c:pt idx="8">
                  <c:v>17285342.98</c:v>
                </c:pt>
                <c:pt idx="9">
                  <c:v>2880392.5700000022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0000"/>
                  </a:solidFill>
                </c14:spPr>
              </c14:invertSolidFillFmt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507451200"/>
        <c:axId val="507451592"/>
        <c:axId val="0"/>
      </c:bar3DChart>
      <c:catAx>
        <c:axId val="507451200"/>
        <c:scaling>
          <c:orientation val="minMax"/>
        </c:scaling>
        <c:delete val="0"/>
        <c:axPos val="b"/>
        <c:numFmt formatCode="0" sourceLinked="1"/>
        <c:majorTickMark val="out"/>
        <c:minorTickMark val="none"/>
        <c:tickLblPos val="low"/>
        <c:txPr>
          <a:bodyPr/>
          <a:lstStyle/>
          <a:p>
            <a:pPr>
              <a:defRPr sz="1000">
                <a:latin typeface="Agfa Rotis Sans Serif" panose="02000503000000000004" pitchFamily="2" charset="0"/>
                <a:cs typeface="Arial" pitchFamily="34" charset="0"/>
              </a:defRPr>
            </a:pPr>
            <a:endParaRPr lang="de-DE"/>
          </a:p>
        </c:txPr>
        <c:crossAx val="507451592"/>
        <c:crosses val="autoZero"/>
        <c:auto val="1"/>
        <c:lblAlgn val="ctr"/>
        <c:lblOffset val="100"/>
        <c:noMultiLvlLbl val="0"/>
      </c:catAx>
      <c:valAx>
        <c:axId val="507451592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800" b="0">
                    <a:latin typeface="Agfa Rotis Sans Serif" panose="02000503000000000004" pitchFamily="2" charset="0"/>
                    <a:cs typeface="Arial" pitchFamily="34" charset="0"/>
                  </a:defRPr>
                </a:pPr>
                <a:r>
                  <a:rPr lang="en-US" sz="800" b="0">
                    <a:latin typeface="Agfa Rotis Sans Serif" panose="02000503000000000004" pitchFamily="2" charset="0"/>
                    <a:cs typeface="Arial" pitchFamily="34" charset="0"/>
                  </a:rPr>
                  <a:t>CHF</a:t>
                </a:r>
              </a:p>
            </c:rich>
          </c:tx>
          <c:overlay val="0"/>
        </c:title>
        <c:numFmt formatCode="#,##0" sourceLinked="0"/>
        <c:majorTickMark val="out"/>
        <c:minorTickMark val="none"/>
        <c:tickLblPos val="nextTo"/>
        <c:txPr>
          <a:bodyPr/>
          <a:lstStyle/>
          <a:p>
            <a:pPr>
              <a:defRPr sz="1000">
                <a:latin typeface="Agfa Rotis Sans Serif" panose="02000503000000000004" pitchFamily="2" charset="0"/>
                <a:cs typeface="Arial" pitchFamily="34" charset="0"/>
              </a:defRPr>
            </a:pPr>
            <a:endParaRPr lang="de-DE"/>
          </a:p>
        </c:txPr>
        <c:crossAx val="507451200"/>
        <c:crosses val="autoZero"/>
        <c:crossBetween val="between"/>
        <c:majorUnit val="2000000"/>
      </c:valAx>
    </c:plotArea>
    <c:plotVisOnly val="1"/>
    <c:dispBlanksAs val="gap"/>
    <c:showDLblsOverMax val="0"/>
  </c:chart>
  <c:spPr>
    <a:ln>
      <a:noFill/>
    </a:ln>
  </c:spPr>
  <c:externalData r:id="rId2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A34BF2-851F-402B-AFCE-2E6E57219EBB}" type="datetimeFigureOut">
              <a:rPr lang="de-CH" smtClean="0"/>
              <a:t>06.07.2016</a:t>
            </a:fld>
            <a:endParaRPr lang="de-CH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28165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49688" y="9428165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E78E27-16F0-4E3C-90D0-A9E39508955A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6775660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2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e-DE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6" y="2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de-DE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153"/>
            <a:ext cx="5438140" cy="4466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428583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e-DE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6" y="9428583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7793F43-B3FD-47D4-970C-842C669DD390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515404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62E5D616-5F8E-4548-9846-5AD3CD793949}" type="slidenum">
              <a:rPr lang="de-DE" altLang="de-DE" smtClean="0"/>
              <a:pPr eaLnBrk="1" hangingPunct="1">
                <a:spcBef>
                  <a:spcPct val="0"/>
                </a:spcBef>
              </a:pPr>
              <a:t>1</a:t>
            </a:fld>
            <a:endParaRPr lang="de-DE" altLang="de-DE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CH" altLang="de-DE" smtClean="0"/>
          </a:p>
        </p:txBody>
      </p:sp>
    </p:spTree>
    <p:extLst>
      <p:ext uri="{BB962C8B-B14F-4D97-AF65-F5344CB8AC3E}">
        <p14:creationId xmlns:p14="http://schemas.microsoft.com/office/powerpoint/2010/main" val="19839676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7441" eaLnBrk="0" hangingPunct="0">
              <a:defRPr sz="2700">
                <a:solidFill>
                  <a:schemeClr val="tx1"/>
                </a:solidFill>
                <a:latin typeface="Arial" charset="0"/>
              </a:defRPr>
            </a:lvl1pPr>
            <a:lvl2pPr marL="716798" indent="-275692" defTabSz="917441" eaLnBrk="0" hangingPunct="0">
              <a:defRPr sz="2700">
                <a:solidFill>
                  <a:schemeClr val="tx1"/>
                </a:solidFill>
                <a:latin typeface="Arial" charset="0"/>
              </a:defRPr>
            </a:lvl2pPr>
            <a:lvl3pPr marL="1102766" indent="-220553" defTabSz="917441" eaLnBrk="0" hangingPunct="0">
              <a:defRPr sz="2700">
                <a:solidFill>
                  <a:schemeClr val="tx1"/>
                </a:solidFill>
                <a:latin typeface="Arial" charset="0"/>
              </a:defRPr>
            </a:lvl3pPr>
            <a:lvl4pPr marL="1543873" indent="-220553" defTabSz="917441" eaLnBrk="0" hangingPunct="0">
              <a:defRPr sz="2700">
                <a:solidFill>
                  <a:schemeClr val="tx1"/>
                </a:solidFill>
                <a:latin typeface="Arial" charset="0"/>
              </a:defRPr>
            </a:lvl4pPr>
            <a:lvl5pPr marL="1984980" indent="-220553" defTabSz="917441" eaLnBrk="0" hangingPunct="0">
              <a:defRPr sz="2700">
                <a:solidFill>
                  <a:schemeClr val="tx1"/>
                </a:solidFill>
                <a:latin typeface="Arial" charset="0"/>
              </a:defRPr>
            </a:lvl5pPr>
            <a:lvl6pPr marL="2426086" indent="-220553" defTabSz="917441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Arial" charset="0"/>
              </a:defRPr>
            </a:lvl6pPr>
            <a:lvl7pPr marL="2867193" indent="-220553" defTabSz="917441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Arial" charset="0"/>
              </a:defRPr>
            </a:lvl7pPr>
            <a:lvl8pPr marL="3308299" indent="-220553" defTabSz="917441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Arial" charset="0"/>
              </a:defRPr>
            </a:lvl8pPr>
            <a:lvl9pPr marL="3749406" indent="-220553" defTabSz="917441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5290067-4226-4E84-AE11-D6024E0A811E}" type="slidenum">
              <a:rPr lang="de-DE" sz="1300">
                <a:latin typeface="Times New Roman" pitchFamily="18" charset="0"/>
              </a:rPr>
              <a:pPr eaLnBrk="1" hangingPunct="1"/>
              <a:t>10</a:t>
            </a:fld>
            <a:endParaRPr lang="de-DE" sz="1300">
              <a:latin typeface="Times New Roman" pitchFamily="18" charset="0"/>
            </a:endParaRPr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marL="441107" lvl="1" eaLnBrk="1" hangingPunct="1"/>
            <a:r>
              <a:rPr lang="de-CH" sz="1600" b="1" dirty="0" smtClean="0"/>
              <a:t>Nettovermögen</a:t>
            </a:r>
            <a:r>
              <a:rPr lang="de-CH" sz="1600" b="1" baseline="0" dirty="0" smtClean="0"/>
              <a:t> Steuerhaushalt	von 17.29  auf 2.88 Mio.	</a:t>
            </a:r>
            <a:endParaRPr lang="de-CH" sz="1600" b="1" dirty="0" smtClean="0"/>
          </a:p>
          <a:p>
            <a:pPr marL="441107" lvl="1" eaLnBrk="1" hangingPunct="1"/>
            <a:endParaRPr lang="de-CH" sz="1600" b="1" dirty="0" smtClean="0"/>
          </a:p>
          <a:p>
            <a:pPr marL="441107" lvl="1" eaLnBrk="1" hangingPunct="1"/>
            <a:r>
              <a:rPr lang="de-CH" sz="1600" b="1" dirty="0" smtClean="0"/>
              <a:t>Nettoschuld </a:t>
            </a:r>
            <a:r>
              <a:rPr lang="de-CH" sz="1600" b="1" dirty="0" smtClean="0">
                <a:solidFill>
                  <a:srgbClr val="FF0000"/>
                </a:solidFill>
              </a:rPr>
              <a:t>Gebühren Haushalt</a:t>
            </a:r>
            <a:r>
              <a:rPr lang="de-CH" sz="1600" b="1" dirty="0" smtClean="0"/>
              <a:t>	-</a:t>
            </a:r>
            <a:r>
              <a:rPr lang="de-CH" sz="1600" b="1" dirty="0" smtClean="0">
                <a:solidFill>
                  <a:srgbClr val="FF0000"/>
                </a:solidFill>
              </a:rPr>
              <a:t>12.95 Mio.</a:t>
            </a:r>
          </a:p>
        </p:txBody>
      </p:sp>
    </p:spTree>
    <p:extLst>
      <p:ext uri="{BB962C8B-B14F-4D97-AF65-F5344CB8AC3E}">
        <p14:creationId xmlns:p14="http://schemas.microsoft.com/office/powerpoint/2010/main" val="415869048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CH" sz="1400" b="1" dirty="0" smtClean="0"/>
              <a:t>Tendenz Steuererträge 2016: Stand Ende Mai: Budget wird nicht erreicht!</a:t>
            </a:r>
          </a:p>
          <a:p>
            <a:r>
              <a:rPr lang="de-CH" sz="1400" b="1" dirty="0" smtClean="0"/>
              <a:t>Gewichteter Durchschnittszinssatz der langfristigen Schulden</a:t>
            </a:r>
            <a:r>
              <a:rPr lang="de-CH" sz="1400" b="1" baseline="0" dirty="0" smtClean="0"/>
              <a:t> in % : 0.45 %  (VJ: 1.74 %) = 185’000.—</a:t>
            </a:r>
          </a:p>
          <a:p>
            <a:r>
              <a:rPr lang="de-CH" sz="1400" b="1" baseline="0" dirty="0" smtClean="0"/>
              <a:t>Investitionen sind günstig und </a:t>
            </a:r>
            <a:r>
              <a:rPr lang="de-CH" sz="1400" b="1" baseline="0" smtClean="0"/>
              <a:t>bringen Substanz</a:t>
            </a:r>
            <a:endParaRPr lang="de-CH" sz="1400" b="1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6404E76-1BBF-43E5-8083-A351F601F146}" type="slidenum">
              <a:rPr lang="de-DE" smtClean="0"/>
              <a:pPr>
                <a:defRPr/>
              </a:pPr>
              <a:t>11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2283736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793F43-B3FD-47D4-970C-842C669DD390}" type="slidenum">
              <a:rPr lang="de-DE" smtClean="0"/>
              <a:pPr/>
              <a:t>12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157086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793F43-B3FD-47D4-970C-842C669DD390}" type="slidenum">
              <a:rPr lang="de-DE" smtClean="0"/>
              <a:pPr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604231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793F43-B3FD-47D4-970C-842C669DD390}" type="slidenum">
              <a:rPr lang="de-DE" smtClean="0"/>
              <a:pPr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323126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7441" eaLnBrk="0" hangingPunct="0">
              <a:defRPr sz="2700">
                <a:solidFill>
                  <a:schemeClr val="tx1"/>
                </a:solidFill>
                <a:latin typeface="Arial" charset="0"/>
              </a:defRPr>
            </a:lvl1pPr>
            <a:lvl2pPr marL="716798" indent="-275692" defTabSz="917441" eaLnBrk="0" hangingPunct="0">
              <a:defRPr sz="2700">
                <a:solidFill>
                  <a:schemeClr val="tx1"/>
                </a:solidFill>
                <a:latin typeface="Arial" charset="0"/>
              </a:defRPr>
            </a:lvl2pPr>
            <a:lvl3pPr marL="1102766" indent="-220553" defTabSz="917441" eaLnBrk="0" hangingPunct="0">
              <a:defRPr sz="2700">
                <a:solidFill>
                  <a:schemeClr val="tx1"/>
                </a:solidFill>
                <a:latin typeface="Arial" charset="0"/>
              </a:defRPr>
            </a:lvl3pPr>
            <a:lvl4pPr marL="1543873" indent="-220553" defTabSz="917441" eaLnBrk="0" hangingPunct="0">
              <a:defRPr sz="2700">
                <a:solidFill>
                  <a:schemeClr val="tx1"/>
                </a:solidFill>
                <a:latin typeface="Arial" charset="0"/>
              </a:defRPr>
            </a:lvl4pPr>
            <a:lvl5pPr marL="1984980" indent="-220553" defTabSz="917441" eaLnBrk="0" hangingPunct="0">
              <a:defRPr sz="2700">
                <a:solidFill>
                  <a:schemeClr val="tx1"/>
                </a:solidFill>
                <a:latin typeface="Arial" charset="0"/>
              </a:defRPr>
            </a:lvl5pPr>
            <a:lvl6pPr marL="2426086" indent="-220553" defTabSz="917441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Arial" charset="0"/>
              </a:defRPr>
            </a:lvl6pPr>
            <a:lvl7pPr marL="2867193" indent="-220553" defTabSz="917441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Arial" charset="0"/>
              </a:defRPr>
            </a:lvl7pPr>
            <a:lvl8pPr marL="3308299" indent="-220553" defTabSz="917441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Arial" charset="0"/>
              </a:defRPr>
            </a:lvl8pPr>
            <a:lvl9pPr marL="3749406" indent="-220553" defTabSz="917441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5290067-4226-4E84-AE11-D6024E0A811E}" type="slidenum">
              <a:rPr lang="de-DE" sz="1300">
                <a:latin typeface="Times New Roman" pitchFamily="18" charset="0"/>
              </a:rPr>
              <a:pPr eaLnBrk="1" hangingPunct="1"/>
              <a:t>4</a:t>
            </a:fld>
            <a:endParaRPr lang="de-DE" sz="1300">
              <a:latin typeface="Times New Roman" pitchFamily="18" charset="0"/>
            </a:endParaRPr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marL="441107" lvl="1" eaLnBrk="1" hangingPunct="1"/>
            <a:r>
              <a:rPr lang="de-CH" sz="1400" b="0" dirty="0" smtClean="0"/>
              <a:t>EK:</a:t>
            </a:r>
            <a:r>
              <a:rPr lang="de-CH" sz="1400" b="0" baseline="0" dirty="0" smtClean="0"/>
              <a:t> Wasser 3.14 MIO.   	Abwasser: 3.26 MIO. 	Entsorgung: 1.30 Mio. (Massnahmen im Budget 2016)</a:t>
            </a:r>
            <a:br>
              <a:rPr lang="de-CH" sz="1400" b="0" baseline="0" dirty="0" smtClean="0"/>
            </a:br>
            <a:r>
              <a:rPr lang="de-CH" sz="1400" b="0" baseline="0" dirty="0" smtClean="0"/>
              <a:t>Korrektur Budget 2016: Grundgebühr erhöhen</a:t>
            </a:r>
          </a:p>
          <a:p>
            <a:pPr marL="441107" lvl="1" eaLnBrk="1" hangingPunct="1"/>
            <a:endParaRPr lang="de-CH" sz="1400" b="0" baseline="0" dirty="0" smtClean="0"/>
          </a:p>
          <a:p>
            <a:pPr marL="441107" lvl="1" eaLnBrk="1" hangingPunct="1"/>
            <a:r>
              <a:rPr lang="de-CH" sz="1400" b="0" baseline="0" dirty="0" smtClean="0"/>
              <a:t>199’000		538’000		-525’000</a:t>
            </a:r>
            <a:endParaRPr lang="de-CH" sz="1400" b="0" dirty="0" smtClean="0"/>
          </a:p>
        </p:txBody>
      </p:sp>
    </p:spTree>
    <p:extLst>
      <p:ext uri="{BB962C8B-B14F-4D97-AF65-F5344CB8AC3E}">
        <p14:creationId xmlns:p14="http://schemas.microsoft.com/office/powerpoint/2010/main" val="24445780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7441" eaLnBrk="0" hangingPunct="0">
              <a:defRPr sz="2700">
                <a:solidFill>
                  <a:schemeClr val="tx1"/>
                </a:solidFill>
                <a:latin typeface="Arial" charset="0"/>
              </a:defRPr>
            </a:lvl1pPr>
            <a:lvl2pPr marL="716798" indent="-275692" defTabSz="917441" eaLnBrk="0" hangingPunct="0">
              <a:defRPr sz="2700">
                <a:solidFill>
                  <a:schemeClr val="tx1"/>
                </a:solidFill>
                <a:latin typeface="Arial" charset="0"/>
              </a:defRPr>
            </a:lvl2pPr>
            <a:lvl3pPr marL="1102766" indent="-220553" defTabSz="917441" eaLnBrk="0" hangingPunct="0">
              <a:defRPr sz="2700">
                <a:solidFill>
                  <a:schemeClr val="tx1"/>
                </a:solidFill>
                <a:latin typeface="Arial" charset="0"/>
              </a:defRPr>
            </a:lvl3pPr>
            <a:lvl4pPr marL="1543873" indent="-220553" defTabSz="917441" eaLnBrk="0" hangingPunct="0">
              <a:defRPr sz="2700">
                <a:solidFill>
                  <a:schemeClr val="tx1"/>
                </a:solidFill>
                <a:latin typeface="Arial" charset="0"/>
              </a:defRPr>
            </a:lvl4pPr>
            <a:lvl5pPr marL="1984980" indent="-220553" defTabSz="917441" eaLnBrk="0" hangingPunct="0">
              <a:defRPr sz="2700">
                <a:solidFill>
                  <a:schemeClr val="tx1"/>
                </a:solidFill>
                <a:latin typeface="Arial" charset="0"/>
              </a:defRPr>
            </a:lvl5pPr>
            <a:lvl6pPr marL="2426086" indent="-220553" defTabSz="917441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Arial" charset="0"/>
              </a:defRPr>
            </a:lvl6pPr>
            <a:lvl7pPr marL="2867193" indent="-220553" defTabSz="917441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Arial" charset="0"/>
              </a:defRPr>
            </a:lvl7pPr>
            <a:lvl8pPr marL="3308299" indent="-220553" defTabSz="917441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Arial" charset="0"/>
              </a:defRPr>
            </a:lvl8pPr>
            <a:lvl9pPr marL="3749406" indent="-220553" defTabSz="917441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5290067-4226-4E84-AE11-D6024E0A811E}" type="slidenum">
              <a:rPr lang="de-DE" sz="1300">
                <a:latin typeface="Times New Roman" pitchFamily="18" charset="0"/>
              </a:rPr>
              <a:pPr eaLnBrk="1" hangingPunct="1"/>
              <a:t>5</a:t>
            </a:fld>
            <a:endParaRPr lang="de-DE" sz="1300">
              <a:latin typeface="Times New Roman" pitchFamily="18" charset="0"/>
            </a:endParaRPr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marL="441107" lvl="1" eaLnBrk="1" hangingPunct="1"/>
            <a:endParaRPr lang="de-CH" dirty="0" smtClean="0"/>
          </a:p>
        </p:txBody>
      </p:sp>
    </p:spTree>
    <p:extLst>
      <p:ext uri="{BB962C8B-B14F-4D97-AF65-F5344CB8AC3E}">
        <p14:creationId xmlns:p14="http://schemas.microsoft.com/office/powerpoint/2010/main" val="203681051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7441" eaLnBrk="0" hangingPunct="0">
              <a:defRPr sz="2700">
                <a:solidFill>
                  <a:schemeClr val="tx1"/>
                </a:solidFill>
                <a:latin typeface="Arial" charset="0"/>
              </a:defRPr>
            </a:lvl1pPr>
            <a:lvl2pPr marL="716798" indent="-275692" defTabSz="917441" eaLnBrk="0" hangingPunct="0">
              <a:defRPr sz="2700">
                <a:solidFill>
                  <a:schemeClr val="tx1"/>
                </a:solidFill>
                <a:latin typeface="Arial" charset="0"/>
              </a:defRPr>
            </a:lvl2pPr>
            <a:lvl3pPr marL="1102766" indent="-220553" defTabSz="917441" eaLnBrk="0" hangingPunct="0">
              <a:defRPr sz="2700">
                <a:solidFill>
                  <a:schemeClr val="tx1"/>
                </a:solidFill>
                <a:latin typeface="Arial" charset="0"/>
              </a:defRPr>
            </a:lvl3pPr>
            <a:lvl4pPr marL="1543873" indent="-220553" defTabSz="917441" eaLnBrk="0" hangingPunct="0">
              <a:defRPr sz="2700">
                <a:solidFill>
                  <a:schemeClr val="tx1"/>
                </a:solidFill>
                <a:latin typeface="Arial" charset="0"/>
              </a:defRPr>
            </a:lvl4pPr>
            <a:lvl5pPr marL="1984980" indent="-220553" defTabSz="917441" eaLnBrk="0" hangingPunct="0">
              <a:defRPr sz="2700">
                <a:solidFill>
                  <a:schemeClr val="tx1"/>
                </a:solidFill>
                <a:latin typeface="Arial" charset="0"/>
              </a:defRPr>
            </a:lvl5pPr>
            <a:lvl6pPr marL="2426086" indent="-220553" defTabSz="917441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Arial" charset="0"/>
              </a:defRPr>
            </a:lvl6pPr>
            <a:lvl7pPr marL="2867193" indent="-220553" defTabSz="917441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Arial" charset="0"/>
              </a:defRPr>
            </a:lvl7pPr>
            <a:lvl8pPr marL="3308299" indent="-220553" defTabSz="917441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Arial" charset="0"/>
              </a:defRPr>
            </a:lvl8pPr>
            <a:lvl9pPr marL="3749406" indent="-220553" defTabSz="917441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5290067-4226-4E84-AE11-D6024E0A811E}" type="slidenum">
              <a:rPr lang="de-DE" sz="1300">
                <a:latin typeface="Times New Roman" pitchFamily="18" charset="0"/>
              </a:rPr>
              <a:pPr eaLnBrk="1" hangingPunct="1"/>
              <a:t>6</a:t>
            </a:fld>
            <a:endParaRPr lang="de-DE" sz="1300">
              <a:latin typeface="Times New Roman" pitchFamily="18" charset="0"/>
            </a:endParaRPr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marL="612557" lvl="1" indent="-171450" eaLnBrk="1" hangingPunct="1">
              <a:buFont typeface="Arial" panose="020B0604020202020204" pitchFamily="34" charset="0"/>
              <a:buChar char="•"/>
            </a:pPr>
            <a:r>
              <a:rPr lang="de-CH" dirty="0" smtClean="0"/>
              <a:t>Bei den Ordentlichen Steuern Rechnungsjahr wird die Bevölkerungsentwicklung</a:t>
            </a:r>
            <a:r>
              <a:rPr lang="de-CH" baseline="0" dirty="0" smtClean="0"/>
              <a:t> und die wirtschaftlichen Daten als Budgetgrundlage genommen.</a:t>
            </a:r>
          </a:p>
          <a:p>
            <a:pPr marL="612557" lvl="1" indent="-171450" eaLnBrk="1" hangingPunct="1">
              <a:buFont typeface="Arial" panose="020B0604020202020204" pitchFamily="34" charset="0"/>
              <a:buChar char="•"/>
            </a:pPr>
            <a:r>
              <a:rPr lang="de-CH" dirty="0" smtClean="0"/>
              <a:t>Für die Budgetierung der Ordentlichen Steuern Vorjahre wird der 5-Jahres-Durchschnitt genommen</a:t>
            </a:r>
          </a:p>
          <a:p>
            <a:pPr marL="441107" lvl="1" eaLnBrk="1" hangingPunct="1"/>
            <a:endParaRPr lang="de-CH" dirty="0" smtClean="0"/>
          </a:p>
        </p:txBody>
      </p:sp>
    </p:spTree>
    <p:extLst>
      <p:ext uri="{BB962C8B-B14F-4D97-AF65-F5344CB8AC3E}">
        <p14:creationId xmlns:p14="http://schemas.microsoft.com/office/powerpoint/2010/main" val="1660033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7441" eaLnBrk="0" hangingPunct="0">
              <a:defRPr sz="2700">
                <a:solidFill>
                  <a:schemeClr val="tx1"/>
                </a:solidFill>
                <a:latin typeface="Arial" charset="0"/>
              </a:defRPr>
            </a:lvl1pPr>
            <a:lvl2pPr marL="716798" indent="-275692" defTabSz="917441" eaLnBrk="0" hangingPunct="0">
              <a:defRPr sz="2700">
                <a:solidFill>
                  <a:schemeClr val="tx1"/>
                </a:solidFill>
                <a:latin typeface="Arial" charset="0"/>
              </a:defRPr>
            </a:lvl2pPr>
            <a:lvl3pPr marL="1102766" indent="-220553" defTabSz="917441" eaLnBrk="0" hangingPunct="0">
              <a:defRPr sz="2700">
                <a:solidFill>
                  <a:schemeClr val="tx1"/>
                </a:solidFill>
                <a:latin typeface="Arial" charset="0"/>
              </a:defRPr>
            </a:lvl3pPr>
            <a:lvl4pPr marL="1543873" indent="-220553" defTabSz="917441" eaLnBrk="0" hangingPunct="0">
              <a:defRPr sz="2700">
                <a:solidFill>
                  <a:schemeClr val="tx1"/>
                </a:solidFill>
                <a:latin typeface="Arial" charset="0"/>
              </a:defRPr>
            </a:lvl4pPr>
            <a:lvl5pPr marL="1984980" indent="-220553" defTabSz="917441" eaLnBrk="0" hangingPunct="0">
              <a:defRPr sz="2700">
                <a:solidFill>
                  <a:schemeClr val="tx1"/>
                </a:solidFill>
                <a:latin typeface="Arial" charset="0"/>
              </a:defRPr>
            </a:lvl5pPr>
            <a:lvl6pPr marL="2426086" indent="-220553" defTabSz="917441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Arial" charset="0"/>
              </a:defRPr>
            </a:lvl6pPr>
            <a:lvl7pPr marL="2867193" indent="-220553" defTabSz="917441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Arial" charset="0"/>
              </a:defRPr>
            </a:lvl7pPr>
            <a:lvl8pPr marL="3308299" indent="-220553" defTabSz="917441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Arial" charset="0"/>
              </a:defRPr>
            </a:lvl8pPr>
            <a:lvl9pPr marL="3749406" indent="-220553" defTabSz="917441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5290067-4226-4E84-AE11-D6024E0A811E}" type="slidenum">
              <a:rPr lang="de-DE" sz="1300">
                <a:latin typeface="Times New Roman" pitchFamily="18" charset="0"/>
              </a:rPr>
              <a:pPr eaLnBrk="1" hangingPunct="1"/>
              <a:t>7</a:t>
            </a:fld>
            <a:endParaRPr lang="de-DE" sz="1300">
              <a:latin typeface="Times New Roman" pitchFamily="18" charset="0"/>
            </a:endParaRPr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marL="441107" lvl="1" eaLnBrk="1" hangingPunct="1"/>
            <a:r>
              <a:rPr lang="de-CH" sz="1800" b="1" dirty="0" smtClean="0"/>
              <a:t>Ca. 1 % über dem Kantonalen Mittel</a:t>
            </a:r>
          </a:p>
        </p:txBody>
      </p:sp>
    </p:spTree>
    <p:extLst>
      <p:ext uri="{BB962C8B-B14F-4D97-AF65-F5344CB8AC3E}">
        <p14:creationId xmlns:p14="http://schemas.microsoft.com/office/powerpoint/2010/main" val="68880000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7441" eaLnBrk="0" hangingPunct="0">
              <a:defRPr sz="2700">
                <a:solidFill>
                  <a:schemeClr val="tx1"/>
                </a:solidFill>
                <a:latin typeface="Arial" charset="0"/>
              </a:defRPr>
            </a:lvl1pPr>
            <a:lvl2pPr marL="716798" indent="-275692" defTabSz="917441" eaLnBrk="0" hangingPunct="0">
              <a:defRPr sz="2700">
                <a:solidFill>
                  <a:schemeClr val="tx1"/>
                </a:solidFill>
                <a:latin typeface="Arial" charset="0"/>
              </a:defRPr>
            </a:lvl2pPr>
            <a:lvl3pPr marL="1102766" indent="-220553" defTabSz="917441" eaLnBrk="0" hangingPunct="0">
              <a:defRPr sz="2700">
                <a:solidFill>
                  <a:schemeClr val="tx1"/>
                </a:solidFill>
                <a:latin typeface="Arial" charset="0"/>
              </a:defRPr>
            </a:lvl3pPr>
            <a:lvl4pPr marL="1543873" indent="-220553" defTabSz="917441" eaLnBrk="0" hangingPunct="0">
              <a:defRPr sz="2700">
                <a:solidFill>
                  <a:schemeClr val="tx1"/>
                </a:solidFill>
                <a:latin typeface="Arial" charset="0"/>
              </a:defRPr>
            </a:lvl4pPr>
            <a:lvl5pPr marL="1984980" indent="-220553" defTabSz="917441" eaLnBrk="0" hangingPunct="0">
              <a:defRPr sz="2700">
                <a:solidFill>
                  <a:schemeClr val="tx1"/>
                </a:solidFill>
                <a:latin typeface="Arial" charset="0"/>
              </a:defRPr>
            </a:lvl5pPr>
            <a:lvl6pPr marL="2426086" indent="-220553" defTabSz="917441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Arial" charset="0"/>
              </a:defRPr>
            </a:lvl6pPr>
            <a:lvl7pPr marL="2867193" indent="-220553" defTabSz="917441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Arial" charset="0"/>
              </a:defRPr>
            </a:lvl7pPr>
            <a:lvl8pPr marL="3308299" indent="-220553" defTabSz="917441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Arial" charset="0"/>
              </a:defRPr>
            </a:lvl8pPr>
            <a:lvl9pPr marL="3749406" indent="-220553" defTabSz="917441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5290067-4226-4E84-AE11-D6024E0A811E}" type="slidenum">
              <a:rPr lang="de-DE" sz="1300">
                <a:latin typeface="Times New Roman" pitchFamily="18" charset="0"/>
              </a:rPr>
              <a:pPr eaLnBrk="1" hangingPunct="1"/>
              <a:t>8</a:t>
            </a:fld>
            <a:endParaRPr lang="de-DE" sz="1300">
              <a:latin typeface="Times New Roman" pitchFamily="18" charset="0"/>
            </a:endParaRPr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marL="441107" lvl="1" eaLnBrk="1" hangingPunct="1"/>
            <a:endParaRPr lang="de-CH" dirty="0" smtClean="0"/>
          </a:p>
        </p:txBody>
      </p:sp>
    </p:spTree>
    <p:extLst>
      <p:ext uri="{BB962C8B-B14F-4D97-AF65-F5344CB8AC3E}">
        <p14:creationId xmlns:p14="http://schemas.microsoft.com/office/powerpoint/2010/main" val="353398325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7441" eaLnBrk="0" hangingPunct="0">
              <a:defRPr sz="2700">
                <a:solidFill>
                  <a:schemeClr val="tx1"/>
                </a:solidFill>
                <a:latin typeface="Arial" charset="0"/>
              </a:defRPr>
            </a:lvl1pPr>
            <a:lvl2pPr marL="716798" indent="-275692" defTabSz="917441" eaLnBrk="0" hangingPunct="0">
              <a:defRPr sz="2700">
                <a:solidFill>
                  <a:schemeClr val="tx1"/>
                </a:solidFill>
                <a:latin typeface="Arial" charset="0"/>
              </a:defRPr>
            </a:lvl2pPr>
            <a:lvl3pPr marL="1102766" indent="-220553" defTabSz="917441" eaLnBrk="0" hangingPunct="0">
              <a:defRPr sz="2700">
                <a:solidFill>
                  <a:schemeClr val="tx1"/>
                </a:solidFill>
                <a:latin typeface="Arial" charset="0"/>
              </a:defRPr>
            </a:lvl3pPr>
            <a:lvl4pPr marL="1543873" indent="-220553" defTabSz="917441" eaLnBrk="0" hangingPunct="0">
              <a:defRPr sz="2700">
                <a:solidFill>
                  <a:schemeClr val="tx1"/>
                </a:solidFill>
                <a:latin typeface="Arial" charset="0"/>
              </a:defRPr>
            </a:lvl4pPr>
            <a:lvl5pPr marL="1984980" indent="-220553" defTabSz="917441" eaLnBrk="0" hangingPunct="0">
              <a:defRPr sz="2700">
                <a:solidFill>
                  <a:schemeClr val="tx1"/>
                </a:solidFill>
                <a:latin typeface="Arial" charset="0"/>
              </a:defRPr>
            </a:lvl5pPr>
            <a:lvl6pPr marL="2426086" indent="-220553" defTabSz="917441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Arial" charset="0"/>
              </a:defRPr>
            </a:lvl6pPr>
            <a:lvl7pPr marL="2867193" indent="-220553" defTabSz="917441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Arial" charset="0"/>
              </a:defRPr>
            </a:lvl7pPr>
            <a:lvl8pPr marL="3308299" indent="-220553" defTabSz="917441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Arial" charset="0"/>
              </a:defRPr>
            </a:lvl8pPr>
            <a:lvl9pPr marL="3749406" indent="-220553" defTabSz="917441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5290067-4226-4E84-AE11-D6024E0A811E}" type="slidenum">
              <a:rPr lang="de-DE" sz="1300">
                <a:latin typeface="Times New Roman" pitchFamily="18" charset="0"/>
              </a:rPr>
              <a:pPr eaLnBrk="1" hangingPunct="1"/>
              <a:t>9</a:t>
            </a:fld>
            <a:endParaRPr lang="de-DE" sz="1300">
              <a:latin typeface="Times New Roman" pitchFamily="18" charset="0"/>
            </a:endParaRPr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marL="441107" lvl="1" eaLnBrk="1" hangingPunct="1"/>
            <a:r>
              <a:rPr lang="de-CH" sz="1400" b="1" dirty="0" smtClean="0"/>
              <a:t>Steuerhaushalt  85 %  	Wasser 58 %		Abwasser  17 %</a:t>
            </a:r>
          </a:p>
        </p:txBody>
      </p:sp>
    </p:spTree>
    <p:extLst>
      <p:ext uri="{BB962C8B-B14F-4D97-AF65-F5344CB8AC3E}">
        <p14:creationId xmlns:p14="http://schemas.microsoft.com/office/powerpoint/2010/main" val="38321281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 sz="2400" baseline="0">
                <a:latin typeface="Agfa Rotis Sans Serif ExBd" pitchFamily="2" charset="0"/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209331"/>
          </a:xfrm>
        </p:spPr>
        <p:txBody>
          <a:bodyPr/>
          <a:lstStyle>
            <a:lvl1pPr>
              <a:defRPr sz="2800"/>
            </a:lvl1pPr>
            <a:lvl2pPr marL="266700" indent="-266700">
              <a:buFont typeface="Arial" pitchFamily="34" charset="0"/>
              <a:buChar char="•"/>
              <a:defRPr sz="2400"/>
            </a:lvl2pPr>
            <a:lvl3pPr marL="533400" indent="-266700">
              <a:defRPr sz="2400"/>
            </a:lvl3pPr>
            <a:lvl4pPr marL="812800" indent="-279400">
              <a:buFont typeface="Arial" pitchFamily="34" charset="0"/>
              <a:buChar char="•"/>
              <a:defRPr sz="2400"/>
            </a:lvl4pPr>
            <a:lvl5pPr marL="1168400" indent="-355600">
              <a:buFont typeface="Arial" pitchFamily="34" charset="0"/>
              <a:buChar char="•"/>
              <a:defRPr sz="2400"/>
            </a:lvl5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CH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algn="ctr">
              <a:defRPr sz="1200">
                <a:latin typeface="+mn-lt"/>
              </a:defRPr>
            </a:lvl1pPr>
          </a:lstStyle>
          <a:p>
            <a:r>
              <a:rPr lang="de-CH" smtClean="0"/>
              <a:t>26. März 2015</a:t>
            </a:r>
            <a:endParaRPr lang="de-CH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1200">
                <a:latin typeface="Agfa Rotis Sans Serif" panose="02000503000000000004" pitchFamily="2" charset="0"/>
              </a:defRPr>
            </a:lvl1pPr>
          </a:lstStyle>
          <a:p>
            <a:fld id="{57A63CFA-516D-4812-8586-7B94402798C5}" type="slidenum">
              <a:rPr lang="de-CH" smtClean="0"/>
              <a:pPr/>
              <a:t>‹Nr.›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2395346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Text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ußzeilenplatzhalter 10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algn="ctr">
              <a:defRPr sz="1200">
                <a:latin typeface="+mn-lt"/>
              </a:defRPr>
            </a:lvl1pPr>
          </a:lstStyle>
          <a:p>
            <a:r>
              <a:rPr lang="de-CH" smtClean="0"/>
              <a:t>26. März 2015</a:t>
            </a:r>
            <a:endParaRPr lang="de-CH" dirty="0"/>
          </a:p>
        </p:txBody>
      </p:sp>
      <p:sp>
        <p:nvSpPr>
          <p:cNvPr id="12" name="Foliennummernplatzhalter 11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1200">
                <a:latin typeface="+mn-lt"/>
              </a:defRPr>
            </a:lvl1pPr>
          </a:lstStyle>
          <a:p>
            <a:fld id="{57A63CFA-516D-4812-8586-7B94402798C5}" type="slidenum">
              <a:rPr lang="de-CH" smtClean="0"/>
              <a:pPr/>
              <a:t>‹Nr.›</a:t>
            </a:fld>
            <a:endParaRPr lang="de-CH" dirty="0"/>
          </a:p>
        </p:txBody>
      </p:sp>
      <p:sp>
        <p:nvSpPr>
          <p:cNvPr id="13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 algn="l">
              <a:defRPr sz="2400" baseline="0">
                <a:latin typeface="Agfa Rotis Sans Serif ExBd" pitchFamily="2" charset="0"/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CH" dirty="0"/>
          </a:p>
        </p:txBody>
      </p:sp>
      <p:sp>
        <p:nvSpPr>
          <p:cNvPr id="14" name="Inhaltsplatzhalter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209331"/>
          </a:xfrm>
        </p:spPr>
        <p:txBody>
          <a:bodyPr/>
          <a:lstStyle>
            <a:lvl1pPr>
              <a:defRPr sz="2800"/>
            </a:lvl1pPr>
            <a:lvl2pPr marL="266700" indent="-266700">
              <a:buFont typeface="Arial" pitchFamily="34" charset="0"/>
              <a:buChar char="•"/>
              <a:defRPr sz="2400"/>
            </a:lvl2pPr>
            <a:lvl3pPr marL="533400" indent="-266700">
              <a:defRPr sz="2400"/>
            </a:lvl3pPr>
            <a:lvl4pPr marL="812800" indent="-279400">
              <a:buFont typeface="Arial" pitchFamily="34" charset="0"/>
              <a:buChar char="•"/>
              <a:defRPr sz="2400"/>
            </a:lvl4pPr>
            <a:lvl5pPr marL="1168400" indent="-355600">
              <a:buFont typeface="Arial" pitchFamily="34" charset="0"/>
              <a:buChar char="•"/>
              <a:defRPr sz="2400"/>
            </a:lvl5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497702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el und Diagram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iagrammplatzhalter 2"/>
          <p:cNvSpPr>
            <a:spLocks noGrp="1"/>
          </p:cNvSpPr>
          <p:nvPr>
            <p:ph type="chart" idx="1"/>
          </p:nvPr>
        </p:nvSpPr>
        <p:spPr>
          <a:xfrm>
            <a:off x="609600" y="2276475"/>
            <a:ext cx="7924800" cy="3886200"/>
          </a:xfrm>
        </p:spPr>
        <p:txBody>
          <a:bodyPr/>
          <a:lstStyle/>
          <a:p>
            <a:pPr lvl="0"/>
            <a:endParaRPr lang="de-CH" noProof="0" smtClean="0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400">
                <a:latin typeface="Agfa Rotis Sans Serif ExBd" panose="02000803000000000004" pitchFamily="2" charset="0"/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CH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algn="ctr">
              <a:defRPr sz="1200">
                <a:latin typeface="+mn-lt"/>
              </a:defRPr>
            </a:lvl1pPr>
          </a:lstStyle>
          <a:p>
            <a:r>
              <a:rPr lang="de-CH" smtClean="0"/>
              <a:t>26. März 2015</a:t>
            </a:r>
            <a:endParaRPr lang="de-CH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1200">
                <a:latin typeface="+mn-lt"/>
              </a:defRPr>
            </a:lvl1pPr>
          </a:lstStyle>
          <a:p>
            <a:fld id="{57A63CFA-516D-4812-8586-7B94402798C5}" type="slidenum">
              <a:rPr lang="de-CH" smtClean="0"/>
              <a:pPr/>
              <a:t>‹Nr.›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7608055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/>
          </p:nvPr>
        </p:nvSpPr>
        <p:spPr>
          <a:xfrm>
            <a:off x="609600" y="1772816"/>
            <a:ext cx="8001000" cy="4389860"/>
          </a:xfrm>
        </p:spPr>
        <p:txBody>
          <a:bodyPr/>
          <a:lstStyle/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CH" dirty="0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ln/>
        </p:spPr>
        <p:txBody>
          <a:bodyPr/>
          <a:lstStyle>
            <a:lvl1pPr algn="ctr">
              <a:defRPr sz="1200">
                <a:latin typeface="+mn-lt"/>
              </a:defRPr>
            </a:lvl1pPr>
          </a:lstStyle>
          <a:p>
            <a:pPr>
              <a:defRPr/>
            </a:pPr>
            <a:r>
              <a:rPr lang="de-CH" smtClean="0"/>
              <a:t>26. März 2015</a:t>
            </a:r>
            <a:endParaRPr lang="de-CH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ln/>
        </p:spPr>
        <p:txBody>
          <a:bodyPr/>
          <a:lstStyle>
            <a:lvl1pPr algn="r">
              <a:defRPr sz="1200">
                <a:latin typeface="+mn-lt"/>
              </a:defRPr>
            </a:lvl1pPr>
          </a:lstStyle>
          <a:p>
            <a:pPr>
              <a:defRPr/>
            </a:pPr>
            <a:fld id="{51D5D660-1B0D-492A-B07C-E87DE0601C3A}" type="slidenum">
              <a:rPr lang="de-CH" smtClean="0"/>
              <a:pPr>
                <a:defRPr/>
              </a:pPr>
              <a:t>‹Nr.›</a:t>
            </a:fld>
            <a:endParaRPr lang="de-CH"/>
          </a:p>
        </p:txBody>
      </p:sp>
      <p:sp>
        <p:nvSpPr>
          <p:cNvPr id="6" name="Titel 6"/>
          <p:cNvSpPr>
            <a:spLocks noGrp="1"/>
          </p:cNvSpPr>
          <p:nvPr>
            <p:ph type="title" idx="13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 sz="2400">
                <a:latin typeface="Agfa Rotis Sans Serif ExBd" panose="02000803000000000004" pitchFamily="2" charset="0"/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4125266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0016575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350" y="620713"/>
            <a:ext cx="5603875" cy="3748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5" descr="rot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0200" y="5229225"/>
            <a:ext cx="4392613" cy="996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3600"/>
            <a:ext cx="7772400" cy="1143000"/>
          </a:xfrm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latin typeface="RotisSansSerif ExtraBold" pitchFamily="2" charset="0"/>
              </a:defRPr>
            </a:lvl1pPr>
          </a:lstStyle>
          <a:p>
            <a:pPr lvl="0"/>
            <a:r>
              <a:rPr lang="en-US" noProof="0" smtClean="0"/>
              <a:t>Hier klicken, um Master-Titelformat zu bearbeiten.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886200"/>
            <a:ext cx="6400800" cy="1752600"/>
          </a:xfrm>
        </p:spPr>
        <p:txBody>
          <a:bodyPr/>
          <a:lstStyle>
            <a:lvl1pPr marL="0" indent="0" algn="ctr">
              <a:buFont typeface="Monotype Sorts" pitchFamily="2" charset="2"/>
              <a:buNone/>
              <a:defRPr/>
            </a:lvl1pPr>
          </a:lstStyle>
          <a:p>
            <a:pPr lvl="0"/>
            <a:r>
              <a:rPr lang="en-US" noProof="0" smtClean="0"/>
              <a:t>Willkommen bei der </a:t>
            </a:r>
          </a:p>
        </p:txBody>
      </p:sp>
    </p:spTree>
    <p:extLst>
      <p:ext uri="{BB962C8B-B14F-4D97-AF65-F5344CB8AC3E}">
        <p14:creationId xmlns:p14="http://schemas.microsoft.com/office/powerpoint/2010/main" val="1158269527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w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0" name="Rectangle 10"/>
          <p:cNvSpPr>
            <a:spLocks noChangeArrowheads="1"/>
          </p:cNvSpPr>
          <p:nvPr userDrawn="1"/>
        </p:nvSpPr>
        <p:spPr bwMode="auto">
          <a:xfrm>
            <a:off x="0" y="0"/>
            <a:ext cx="9144000" cy="1557338"/>
          </a:xfrm>
          <a:prstGeom prst="rect">
            <a:avLst/>
          </a:prstGeom>
          <a:solidFill>
            <a:srgbClr val="DDDDD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de-DE">
              <a:solidFill>
                <a:srgbClr val="B2B2B2"/>
              </a:solidFill>
            </a:endParaRPr>
          </a:p>
        </p:txBody>
      </p:sp>
      <p:sp>
        <p:nvSpPr>
          <p:cNvPr id="34816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de-DE" dirty="0" smtClean="0"/>
          </a:p>
        </p:txBody>
      </p:sp>
      <p:sp>
        <p:nvSpPr>
          <p:cNvPr id="3481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CH" dirty="0" smtClean="0"/>
              <a:t>Titel</a:t>
            </a:r>
          </a:p>
          <a:p>
            <a:pPr lvl="0"/>
            <a:r>
              <a:rPr lang="de-CH" dirty="0" smtClean="0"/>
              <a:t>Referent</a:t>
            </a:r>
          </a:p>
          <a:p>
            <a:pPr lvl="0"/>
            <a:r>
              <a:rPr lang="de-CH" dirty="0" smtClean="0"/>
              <a:t>Datum</a:t>
            </a:r>
            <a:endParaRPr lang="de-DE" dirty="0" smtClean="0"/>
          </a:p>
        </p:txBody>
      </p:sp>
      <p:pic>
        <p:nvPicPr>
          <p:cNvPr id="348168" name="Picture 8" descr="Logo_co"/>
          <p:cNvPicPr>
            <a:picLocks noChangeAspect="1" noChangeArrowheads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488" y="188913"/>
            <a:ext cx="1704975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8169" name="Picture 9" descr="Energie_co"/>
          <p:cNvPicPr>
            <a:picLocks noChangeAspect="1" noChangeArrowheads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6308725"/>
            <a:ext cx="647700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700" r:id="rId2"/>
    <p:sldLayoutId id="2147483701" r:id="rId3"/>
    <p:sldLayoutId id="2147483702" r:id="rId4"/>
    <p:sldLayoutId id="2147483703" r:id="rId5"/>
  </p:sldLayoutIdLst>
  <p:timing>
    <p:tnLst>
      <p:par>
        <p:cTn id="1" dur="indefinite" restart="never" nodeType="tmRoot"/>
      </p:par>
    </p:tnLst>
  </p:timing>
  <p:hf hdr="0" dt="0"/>
  <p:txStyles>
    <p:titleStyle>
      <a:lvl1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gfa Rotis Sans Serif ExBd" panose="02000803000000000004" pitchFamily="2" charset="0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j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j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j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j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j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j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j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j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59632" y="4581525"/>
            <a:ext cx="6328618" cy="719683"/>
          </a:xfrm>
        </p:spPr>
        <p:txBody>
          <a:bodyPr/>
          <a:lstStyle/>
          <a:p>
            <a:pPr eaLnBrk="1" hangingPunct="1">
              <a:defRPr/>
            </a:pPr>
            <a:r>
              <a:rPr lang="de-CH" dirty="0" smtClean="0"/>
              <a:t>Jahresrechnung 2015 der</a:t>
            </a:r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382676359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Foliennummernplatzhalter 5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526B51C-1A6D-4F89-885D-4DF6F358D6BD}" type="slidenum">
              <a:rPr lang="de-CH" sz="1000"/>
              <a:pPr eaLnBrk="1" hangingPunct="1"/>
              <a:t>10</a:t>
            </a:fld>
            <a:endParaRPr lang="de-CH" sz="1000" dirty="0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/>
            <a:r>
              <a:rPr lang="de-CH" sz="2400" kern="0" dirty="0">
                <a:latin typeface="Agfa Rotis Sans Serif ExBd" panose="02000803000000000004" pitchFamily="2" charset="0"/>
              </a:rPr>
              <a:t>3</a:t>
            </a:r>
            <a:r>
              <a:rPr lang="de-CH" sz="2400" kern="0" dirty="0" smtClean="0">
                <a:latin typeface="Agfa Rotis Sans Serif ExBd" panose="02000803000000000004" pitchFamily="2" charset="0"/>
              </a:rPr>
              <a:t>. Bestandesrechnung</a:t>
            </a:r>
          </a:p>
        </p:txBody>
      </p:sp>
      <p:graphicFrame>
        <p:nvGraphicFramePr>
          <p:cNvPr id="5" name="Diagramm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20090219"/>
              </p:ext>
            </p:extLst>
          </p:nvPr>
        </p:nvGraphicFramePr>
        <p:xfrm>
          <a:off x="1115616" y="1466295"/>
          <a:ext cx="7571184" cy="52551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826094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/>
            <a:r>
              <a:rPr lang="de-CH" sz="2400" kern="0" dirty="0" smtClean="0">
                <a:latin typeface="Agfa Rotis Sans Serif ExBd" panose="02000803000000000004" pitchFamily="2" charset="0"/>
              </a:rPr>
              <a:t>4. Resultate / Schlussfolgerungen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323528" y="1628800"/>
            <a:ext cx="8363272" cy="5301208"/>
          </a:xfrm>
          <a:prstGeom prst="rect">
            <a:avLst/>
          </a:prstGeom>
        </p:spPr>
        <p:txBody>
          <a:bodyPr/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j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j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j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j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j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j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j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j-lt"/>
              </a:defRPr>
            </a:lvl9pPr>
          </a:lstStyle>
          <a:p>
            <a:pPr marL="457200" indent="-457200">
              <a:buFont typeface="Arial" panose="020B0604020202020204" pitchFamily="34" charset="0"/>
              <a:buChar char="•"/>
            </a:pPr>
            <a:r>
              <a:rPr lang="de-CH" sz="2600" kern="0" dirty="0" smtClean="0"/>
              <a:t>Nach wie vor intakte Finanzlage.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CH" sz="2600" kern="0" dirty="0" smtClean="0"/>
              <a:t>Aufwand stabilisiert &gt; </a:t>
            </a:r>
            <a:r>
              <a:rPr lang="de-CH" sz="2600" b="1" kern="0" dirty="0" smtClean="0"/>
              <a:t>nicht nachlassen!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CH" sz="2600" kern="0" dirty="0" smtClean="0"/>
              <a:t>Hohe Abschreibungen nicht beunruhigend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CH" sz="2600" kern="0" dirty="0" smtClean="0"/>
              <a:t>Investitionsziele verfehlt! Ist: </a:t>
            </a:r>
            <a:r>
              <a:rPr lang="de-CH" sz="2600" b="1" kern="0" dirty="0" smtClean="0"/>
              <a:t>79 % </a:t>
            </a:r>
            <a:r>
              <a:rPr lang="de-CH" sz="2600" kern="0" dirty="0" smtClean="0"/>
              <a:t>(SH 85 %)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CH" sz="2600" kern="0" dirty="0" smtClean="0"/>
              <a:t>Ordentliche Steuern: zu </a:t>
            </a:r>
            <a:r>
              <a:rPr lang="de-CH" sz="2600" kern="0" dirty="0" err="1" smtClean="0"/>
              <a:t>opt</a:t>
            </a:r>
            <a:r>
              <a:rPr lang="de-CH" sz="2600" kern="0" dirty="0" smtClean="0"/>
              <a:t>. Budget! Achtung VA 17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CH" sz="2600" kern="0" dirty="0" smtClean="0"/>
              <a:t>Stand Nettovermögen (SH): 2.88 Mio.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CH" sz="2600" kern="0" dirty="0" smtClean="0"/>
              <a:t>Langfr. Schulden: 41 Mio.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CH" sz="2600" kern="0" dirty="0" smtClean="0"/>
              <a:t>Weiter leichte Zunahme der Steuerpflichtigen</a:t>
            </a:r>
            <a:endParaRPr lang="de-CH" sz="2600" kern="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CH" sz="2600" kern="0" dirty="0" smtClean="0"/>
              <a:t>Gebührenhaushalt: Erhöhung der </a:t>
            </a:r>
            <a:r>
              <a:rPr lang="de-CH" sz="2600" kern="0" dirty="0" err="1" smtClean="0"/>
              <a:t>Invest</a:t>
            </a:r>
            <a:r>
              <a:rPr lang="de-CH" sz="2600" kern="0" dirty="0" smtClean="0"/>
              <a:t>. ab 2017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CH" sz="2600" kern="0" dirty="0" smtClean="0"/>
              <a:t>Achtung VA 2017: Personal- und Sachaufwand!!</a:t>
            </a:r>
          </a:p>
        </p:txBody>
      </p:sp>
    </p:spTree>
    <p:extLst>
      <p:ext uri="{BB962C8B-B14F-4D97-AF65-F5344CB8AC3E}">
        <p14:creationId xmlns:p14="http://schemas.microsoft.com/office/powerpoint/2010/main" val="2794994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de-CH" sz="2800" dirty="0" smtClean="0"/>
              <a:t>Die RPK beantragt einstimmig, die Rechnung 2015 zu genehmigen.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de-CH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de-CH" sz="28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CH" sz="2800" dirty="0" smtClean="0">
                <a:solidFill>
                  <a:srgbClr val="FF0000"/>
                </a:solidFill>
              </a:rPr>
              <a:t>Vielen Dank für die Aufmerksamkeit!</a:t>
            </a:r>
            <a:endParaRPr lang="de-CH" sz="2800" dirty="0">
              <a:solidFill>
                <a:srgbClr val="FF0000"/>
              </a:solidFill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D5D660-1B0D-492A-B07C-E87DE0601C3A}" type="slidenum">
              <a:rPr lang="de-CH" smtClean="0"/>
              <a:pPr>
                <a:defRPr/>
              </a:pPr>
              <a:t>12</a:t>
            </a:fld>
            <a:endParaRPr lang="de-CH"/>
          </a:p>
        </p:txBody>
      </p:sp>
      <p:sp>
        <p:nvSpPr>
          <p:cNvPr id="5" name="Titel 4"/>
          <p:cNvSpPr>
            <a:spLocks noGrp="1"/>
          </p:cNvSpPr>
          <p:nvPr>
            <p:ph type="title" idx="13"/>
          </p:nvPr>
        </p:nvSpPr>
        <p:spPr/>
        <p:txBody>
          <a:bodyPr/>
          <a:lstStyle/>
          <a:p>
            <a:r>
              <a:rPr lang="de-CH" dirty="0" smtClean="0"/>
              <a:t>5. Antrag</a:t>
            </a:r>
            <a:br>
              <a:rPr lang="de-CH" dirty="0" smtClean="0"/>
            </a:b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905944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7A63CFA-516D-4812-8586-7B94402798C5}" type="slidenum">
              <a:rPr lang="de-CH" smtClean="0"/>
              <a:pPr/>
              <a:t>2</a:t>
            </a:fld>
            <a:endParaRPr lang="de-CH" dirty="0"/>
          </a:p>
        </p:txBody>
      </p:sp>
      <p:sp>
        <p:nvSpPr>
          <p:cNvPr id="5" name="Inhaltsplatzhalt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CH" dirty="0" smtClean="0">
                <a:latin typeface="Agfa Rotis Sans Serif ExBd" pitchFamily="2" charset="0"/>
              </a:rPr>
              <a:t>Übersicht</a:t>
            </a:r>
          </a:p>
          <a:p>
            <a:endParaRPr lang="de-CH" dirty="0"/>
          </a:p>
          <a:p>
            <a:pPr marL="514350" indent="-514350">
              <a:buFont typeface="+mj-lt"/>
              <a:buAutoNum type="arabicPeriod"/>
            </a:pPr>
            <a:r>
              <a:rPr lang="de-CH" dirty="0" smtClean="0"/>
              <a:t>Laufende Rechnung</a:t>
            </a:r>
          </a:p>
          <a:p>
            <a:pPr marL="514350" indent="-514350">
              <a:buFont typeface="+mj-lt"/>
              <a:buAutoNum type="arabicPeriod"/>
            </a:pPr>
            <a:r>
              <a:rPr lang="de-CH" dirty="0" smtClean="0"/>
              <a:t>Investitionsrechnung</a:t>
            </a:r>
          </a:p>
          <a:p>
            <a:pPr marL="514350" indent="-514350">
              <a:buFont typeface="+mj-lt"/>
              <a:buAutoNum type="arabicPeriod"/>
            </a:pPr>
            <a:r>
              <a:rPr lang="de-CH" dirty="0" err="1" smtClean="0"/>
              <a:t>Bestandesrechnung</a:t>
            </a:r>
            <a:r>
              <a:rPr lang="de-CH" dirty="0" smtClean="0"/>
              <a:t>/Kennzahlen</a:t>
            </a:r>
          </a:p>
          <a:p>
            <a:pPr marL="514350" indent="-514350">
              <a:buFont typeface="+mj-lt"/>
              <a:buAutoNum type="arabicPeriod"/>
            </a:pPr>
            <a:r>
              <a:rPr lang="de-CH" dirty="0" smtClean="0"/>
              <a:t>Schlussfolgerung / Antrag</a:t>
            </a:r>
          </a:p>
        </p:txBody>
      </p:sp>
      <p:sp>
        <p:nvSpPr>
          <p:cNvPr id="6" name="Titel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de-CH" dirty="0" smtClean="0"/>
              <a:t>Rechnung 2014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269186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7A63CFA-516D-4812-8586-7B94402798C5}" type="slidenum">
              <a:rPr lang="de-CH" smtClean="0"/>
              <a:pPr/>
              <a:t>3</a:t>
            </a:fld>
            <a:endParaRPr lang="de-CH" dirty="0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1. Laufende Rechnung</a:t>
            </a:r>
            <a:endParaRPr lang="de-CH" dirty="0"/>
          </a:p>
        </p:txBody>
      </p:sp>
      <p:graphicFrame>
        <p:nvGraphicFramePr>
          <p:cNvPr id="5" name="Group 11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22515444"/>
              </p:ext>
            </p:extLst>
          </p:nvPr>
        </p:nvGraphicFramePr>
        <p:xfrm>
          <a:off x="395536" y="2276872"/>
          <a:ext cx="8064896" cy="3219449"/>
        </p:xfrm>
        <a:graphic>
          <a:graphicData uri="http://schemas.openxmlformats.org/drawingml/2006/table">
            <a:tbl>
              <a:tblPr/>
              <a:tblGrid>
                <a:gridCol w="2808312"/>
                <a:gridCol w="1728192"/>
                <a:gridCol w="1656184"/>
                <a:gridCol w="1872208"/>
              </a:tblGrid>
              <a:tr h="73833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2400"/>
                        </a:lnSpc>
                        <a:spcBef>
                          <a:spcPts val="1200"/>
                        </a:spcBef>
                        <a:spcAft>
                          <a:spcPts val="200"/>
                        </a:spcAft>
                        <a:buClr>
                          <a:srgbClr val="00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de-CH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in CHF 1‘000</a:t>
                      </a:r>
                    </a:p>
                  </a:txBody>
                  <a:tcPr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2400"/>
                        </a:lnSpc>
                        <a:spcBef>
                          <a:spcPts val="1200"/>
                        </a:spcBef>
                        <a:spcAft>
                          <a:spcPts val="200"/>
                        </a:spcAft>
                        <a:buClr>
                          <a:srgbClr val="00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de-CH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RE 2014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2400"/>
                        </a:lnSpc>
                        <a:spcBef>
                          <a:spcPts val="1200"/>
                        </a:spcBef>
                        <a:spcAft>
                          <a:spcPts val="200"/>
                        </a:spcAft>
                        <a:buClr>
                          <a:srgbClr val="00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de-CH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VO 2015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2400"/>
                        </a:lnSpc>
                        <a:spcBef>
                          <a:spcPts val="1200"/>
                        </a:spcBef>
                        <a:spcAft>
                          <a:spcPts val="200"/>
                        </a:spcAft>
                        <a:buClr>
                          <a:srgbClr val="00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de-CH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RE 2015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7367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2400"/>
                        </a:lnSpc>
                        <a:spcBef>
                          <a:spcPts val="1200"/>
                        </a:spcBef>
                        <a:spcAft>
                          <a:spcPts val="200"/>
                        </a:spcAft>
                        <a:buClr>
                          <a:srgbClr val="00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de-CH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Aufwand</a:t>
                      </a:r>
                    </a:p>
                  </a:txBody>
                  <a:tcPr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2400"/>
                        </a:lnSpc>
                        <a:spcBef>
                          <a:spcPts val="1200"/>
                        </a:spcBef>
                        <a:spcAft>
                          <a:spcPts val="200"/>
                        </a:spcAft>
                        <a:buClr>
                          <a:srgbClr val="00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de-CH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127’199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2400"/>
                        </a:lnSpc>
                        <a:spcBef>
                          <a:spcPts val="1200"/>
                        </a:spcBef>
                        <a:spcAft>
                          <a:spcPts val="200"/>
                        </a:spcAft>
                        <a:buClr>
                          <a:srgbClr val="00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de-CH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135’375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2400"/>
                        </a:lnSpc>
                        <a:spcBef>
                          <a:spcPts val="1200"/>
                        </a:spcBef>
                        <a:spcAft>
                          <a:spcPts val="200"/>
                        </a:spcAft>
                        <a:buClr>
                          <a:srgbClr val="00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de-CH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129’084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5FDA1"/>
                    </a:solidFill>
                  </a:tcPr>
                </a:tc>
              </a:tr>
              <a:tr h="73833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2400"/>
                        </a:lnSpc>
                        <a:spcBef>
                          <a:spcPts val="1200"/>
                        </a:spcBef>
                        <a:spcAft>
                          <a:spcPts val="200"/>
                        </a:spcAft>
                        <a:buClr>
                          <a:srgbClr val="00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de-CH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Ertrag</a:t>
                      </a:r>
                    </a:p>
                  </a:txBody>
                  <a:tcPr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2400"/>
                        </a:lnSpc>
                        <a:spcBef>
                          <a:spcPts val="1200"/>
                        </a:spcBef>
                        <a:spcAft>
                          <a:spcPts val="200"/>
                        </a:spcAft>
                        <a:buClr>
                          <a:srgbClr val="00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de-CH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133’193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2400"/>
                        </a:lnSpc>
                        <a:spcBef>
                          <a:spcPts val="1200"/>
                        </a:spcBef>
                        <a:spcAft>
                          <a:spcPts val="200"/>
                        </a:spcAft>
                        <a:buClr>
                          <a:srgbClr val="00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de-CH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136’751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2400"/>
                        </a:lnSpc>
                        <a:spcBef>
                          <a:spcPts val="1200"/>
                        </a:spcBef>
                        <a:spcAft>
                          <a:spcPts val="200"/>
                        </a:spcAft>
                        <a:buClr>
                          <a:srgbClr val="00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de-CH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132’613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5FDA1"/>
                    </a:solidFill>
                  </a:tcPr>
                </a:tc>
              </a:tr>
              <a:tr h="10060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2400"/>
                        </a:lnSpc>
                        <a:spcBef>
                          <a:spcPts val="1200"/>
                        </a:spcBef>
                        <a:spcAft>
                          <a:spcPts val="200"/>
                        </a:spcAft>
                        <a:buClr>
                          <a:srgbClr val="00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de-CH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Ergebnis</a:t>
                      </a:r>
                      <a:br>
                        <a:rPr kumimoji="0" lang="de-CH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</a:br>
                      <a:r>
                        <a:rPr kumimoji="0" lang="de-CH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„+“ = Ertragsüberschuss</a:t>
                      </a:r>
                      <a:br>
                        <a:rPr kumimoji="0" lang="de-CH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</a:br>
                      <a:r>
                        <a:rPr kumimoji="0" lang="de-CH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„-“ = Aufwandüberschuss</a:t>
                      </a:r>
                      <a:endParaRPr kumimoji="0" lang="de-CH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2400"/>
                        </a:lnSpc>
                        <a:spcBef>
                          <a:spcPts val="1200"/>
                        </a:spcBef>
                        <a:spcAft>
                          <a:spcPts val="200"/>
                        </a:spcAft>
                        <a:buClr>
                          <a:srgbClr val="00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de-CH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5’994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2400"/>
                        </a:lnSpc>
                        <a:spcBef>
                          <a:spcPts val="1200"/>
                        </a:spcBef>
                        <a:spcAft>
                          <a:spcPts val="200"/>
                        </a:spcAft>
                        <a:buClr>
                          <a:srgbClr val="00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de-CH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1’375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2400"/>
                        </a:lnSpc>
                        <a:spcBef>
                          <a:spcPts val="1200"/>
                        </a:spcBef>
                        <a:spcAft>
                          <a:spcPts val="200"/>
                        </a:spcAft>
                        <a:buClr>
                          <a:srgbClr val="00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de-CH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3’530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5FDA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13586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Foliennummernplatzhalter 5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526B51C-1A6D-4F89-885D-4DF6F358D6BD}" type="slidenum">
              <a:rPr lang="de-CH" sz="1000"/>
              <a:pPr eaLnBrk="1" hangingPunct="1"/>
              <a:t>4</a:t>
            </a:fld>
            <a:endParaRPr lang="de-CH" sz="1000" dirty="0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/>
            <a:r>
              <a:rPr lang="de-CH" sz="2400" kern="0" dirty="0" smtClean="0">
                <a:latin typeface="Agfa Rotis Sans Serif ExBd" panose="02000803000000000004" pitchFamily="2" charset="0"/>
              </a:rPr>
              <a:t>1. Laufende Rechnung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457200" y="1560947"/>
            <a:ext cx="8229600" cy="787933"/>
          </a:xfrm>
        </p:spPr>
        <p:txBody>
          <a:bodyPr/>
          <a:lstStyle/>
          <a:p>
            <a:r>
              <a:rPr lang="de-CH" dirty="0" smtClean="0"/>
              <a:t>Ergebnis gebührenfinanzierte Betriebe</a:t>
            </a:r>
            <a:endParaRPr lang="de-CH" dirty="0"/>
          </a:p>
        </p:txBody>
      </p:sp>
      <p:graphicFrame>
        <p:nvGraphicFramePr>
          <p:cNvPr id="8" name="Diagrammplatzhalter 3"/>
          <p:cNvGraphicFramePr>
            <a:graphicFrameLocks noGrp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3117894275"/>
              </p:ext>
            </p:extLst>
          </p:nvPr>
        </p:nvGraphicFramePr>
        <p:xfrm>
          <a:off x="609600" y="2276475"/>
          <a:ext cx="7924800" cy="3886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288692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Foliennummernplatzhalter 5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526B51C-1A6D-4F89-885D-4DF6F358D6BD}" type="slidenum">
              <a:rPr lang="de-CH" sz="1000"/>
              <a:pPr eaLnBrk="1" hangingPunct="1"/>
              <a:t>5</a:t>
            </a:fld>
            <a:endParaRPr lang="de-CH" sz="1000" dirty="0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/>
            <a:r>
              <a:rPr lang="de-CH" sz="2400" kern="0" dirty="0" smtClean="0">
                <a:latin typeface="Agfa Rotis Sans Serif ExBd" panose="02000803000000000004" pitchFamily="2" charset="0"/>
              </a:rPr>
              <a:t>1. Laufende Rechnung</a:t>
            </a:r>
          </a:p>
        </p:txBody>
      </p:sp>
      <p:graphicFrame>
        <p:nvGraphicFramePr>
          <p:cNvPr id="5" name="Diagramm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07773034"/>
              </p:ext>
            </p:extLst>
          </p:nvPr>
        </p:nvGraphicFramePr>
        <p:xfrm>
          <a:off x="179512" y="1692274"/>
          <a:ext cx="8964488" cy="51657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388440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Foliennummernplatzhalter 5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526B51C-1A6D-4F89-885D-4DF6F358D6BD}" type="slidenum">
              <a:rPr lang="de-CH" sz="1000"/>
              <a:pPr eaLnBrk="1" hangingPunct="1"/>
              <a:t>6</a:t>
            </a:fld>
            <a:endParaRPr lang="de-CH" sz="1000" dirty="0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/>
            <a:r>
              <a:rPr lang="de-CH" sz="2400" kern="0" dirty="0" smtClean="0">
                <a:latin typeface="Agfa Rotis Sans Serif ExBd" panose="02000803000000000004" pitchFamily="2" charset="0"/>
              </a:rPr>
              <a:t>1. Laufende Rechnung</a:t>
            </a:r>
          </a:p>
        </p:txBody>
      </p:sp>
      <p:graphicFrame>
        <p:nvGraphicFramePr>
          <p:cNvPr id="5" name="Diagramm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45031792"/>
              </p:ext>
            </p:extLst>
          </p:nvPr>
        </p:nvGraphicFramePr>
        <p:xfrm>
          <a:off x="438409" y="1628800"/>
          <a:ext cx="7848872" cy="50926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922771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Foliennummernplatzhalter 5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526B51C-1A6D-4F89-885D-4DF6F358D6BD}" type="slidenum">
              <a:rPr lang="de-CH" sz="1000"/>
              <a:pPr eaLnBrk="1" hangingPunct="1"/>
              <a:t>7</a:t>
            </a:fld>
            <a:endParaRPr lang="de-CH" sz="1000" dirty="0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/>
            <a:r>
              <a:rPr lang="de-CH" sz="2400" kern="0" dirty="0" smtClean="0">
                <a:latin typeface="Agfa Rotis Sans Serif ExBd" panose="02000803000000000004" pitchFamily="2" charset="0"/>
              </a:rPr>
              <a:t>1. Laufende Rechnung</a:t>
            </a:r>
          </a:p>
        </p:txBody>
      </p:sp>
      <p:graphicFrame>
        <p:nvGraphicFramePr>
          <p:cNvPr id="8" name="Diagramm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35469601"/>
              </p:ext>
            </p:extLst>
          </p:nvPr>
        </p:nvGraphicFramePr>
        <p:xfrm>
          <a:off x="611560" y="1624012"/>
          <a:ext cx="7632848" cy="47573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327507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Foliennummernplatzhalter 5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526B51C-1A6D-4F89-885D-4DF6F358D6BD}" type="slidenum">
              <a:rPr lang="de-CH" sz="1000"/>
              <a:pPr eaLnBrk="1" hangingPunct="1"/>
              <a:t>8</a:t>
            </a:fld>
            <a:endParaRPr lang="de-CH" sz="1000" dirty="0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/>
            <a:r>
              <a:rPr lang="de-CH" sz="2400" kern="0" dirty="0" smtClean="0">
                <a:latin typeface="Agfa Rotis Sans Serif ExBd" panose="02000803000000000004" pitchFamily="2" charset="0"/>
              </a:rPr>
              <a:t>1. Laufende Rechnung</a:t>
            </a:r>
          </a:p>
        </p:txBody>
      </p:sp>
      <p:graphicFrame>
        <p:nvGraphicFramePr>
          <p:cNvPr id="5" name="Diagramm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073725"/>
              </p:ext>
            </p:extLst>
          </p:nvPr>
        </p:nvGraphicFramePr>
        <p:xfrm>
          <a:off x="899592" y="1652587"/>
          <a:ext cx="7787208" cy="50688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403891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Foliennummernplatzhalter 5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526B51C-1A6D-4F89-885D-4DF6F358D6BD}" type="slidenum">
              <a:rPr lang="de-CH" sz="1000"/>
              <a:pPr eaLnBrk="1" hangingPunct="1"/>
              <a:t>9</a:t>
            </a:fld>
            <a:endParaRPr lang="de-CH" sz="1000" dirty="0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/>
            <a:r>
              <a:rPr lang="de-CH" sz="2400" kern="0" dirty="0" smtClean="0">
                <a:latin typeface="Agfa Rotis Sans Serif ExBd" panose="02000803000000000004" pitchFamily="2" charset="0"/>
              </a:rPr>
              <a:t>2. Investitionsrechnung</a:t>
            </a:r>
          </a:p>
        </p:txBody>
      </p:sp>
      <p:graphicFrame>
        <p:nvGraphicFramePr>
          <p:cNvPr id="5" name="Inhaltsplatzhalter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14570764"/>
              </p:ext>
            </p:extLst>
          </p:nvPr>
        </p:nvGraphicFramePr>
        <p:xfrm>
          <a:off x="450927" y="1700809"/>
          <a:ext cx="8441553" cy="48965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46693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andarddesign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design">
      <a:majorFont>
        <a:latin typeface="Arial"/>
        <a:ea typeface=""/>
        <a:cs typeface=""/>
      </a:majorFont>
      <a:minorFont>
        <a:latin typeface="Agfa Rotis Sans Serif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Larissa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Larissa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Larissa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Larissa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Larissa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Larissa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295</Words>
  <Application>Microsoft Office PowerPoint</Application>
  <PresentationFormat>Bildschirmpräsentation (4:3)</PresentationFormat>
  <Paragraphs>97</Paragraphs>
  <Slides>12</Slides>
  <Notes>12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7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12</vt:i4>
      </vt:variant>
    </vt:vector>
  </HeadingPairs>
  <TitlesOfParts>
    <vt:vector size="20" baseType="lpstr">
      <vt:lpstr>Agfa Rotis Sans Serif</vt:lpstr>
      <vt:lpstr>Agfa Rotis Sans Serif ExBd</vt:lpstr>
      <vt:lpstr>Arial</vt:lpstr>
      <vt:lpstr>Monotype Sorts</vt:lpstr>
      <vt:lpstr>RotisSansSerif ExtraBold</vt:lpstr>
      <vt:lpstr>Times New Roman</vt:lpstr>
      <vt:lpstr>Wingdings</vt:lpstr>
      <vt:lpstr>Standarddesign</vt:lpstr>
      <vt:lpstr>PowerPoint-Präsentation</vt:lpstr>
      <vt:lpstr>Rechnung 2014</vt:lpstr>
      <vt:lpstr>1. Laufende Rechnung</vt:lpstr>
      <vt:lpstr>Ergebnis gebührenfinanzierte Betriebe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5. Antrag </vt:lpstr>
    </vt:vector>
  </TitlesOfParts>
  <Company>Stadtverwaltung Buelach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Markus Wanner</dc:creator>
  <cp:lastModifiedBy>Jeannette Wanner</cp:lastModifiedBy>
  <cp:revision>161</cp:revision>
  <cp:lastPrinted>2015-06-03T13:36:40Z</cp:lastPrinted>
  <dcterms:created xsi:type="dcterms:W3CDTF">2012-10-25T08:50:15Z</dcterms:created>
  <dcterms:modified xsi:type="dcterms:W3CDTF">2016-07-06T08:26:05Z</dcterms:modified>
</cp:coreProperties>
</file>