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5" r:id="rId2"/>
    <p:sldMasterId id="2147483736" r:id="rId3"/>
  </p:sldMasterIdLst>
  <p:notesMasterIdLst>
    <p:notesMasterId r:id="rId14"/>
  </p:notesMasterIdLst>
  <p:handoutMasterIdLst>
    <p:handoutMasterId r:id="rId15"/>
  </p:handoutMasterIdLst>
  <p:sldIdLst>
    <p:sldId id="512" r:id="rId4"/>
    <p:sldId id="513" r:id="rId5"/>
    <p:sldId id="514" r:id="rId6"/>
    <p:sldId id="515" r:id="rId7"/>
    <p:sldId id="516" r:id="rId8"/>
    <p:sldId id="517" r:id="rId9"/>
    <p:sldId id="518" r:id="rId10"/>
    <p:sldId id="458" r:id="rId11"/>
    <p:sldId id="414" r:id="rId12"/>
    <p:sldId id="348" r:id="rId13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annette Wanner" initials="JW" lastIdx="0" clrIdx="0">
    <p:extLst>
      <p:ext uri="{19B8F6BF-5375-455C-9EA6-DF929625EA0E}">
        <p15:presenceInfo xmlns:p15="http://schemas.microsoft.com/office/powerpoint/2012/main" userId="S-1-5-21-3415205687-1598554082-2223640336-182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99"/>
    <a:srgbClr val="00FF99"/>
    <a:srgbClr val="FFFF00"/>
    <a:srgbClr val="FFFF66"/>
    <a:srgbClr val="FFCCCC"/>
    <a:srgbClr val="FF9933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1302" autoAdjust="0"/>
    <p:restoredTop sz="94657" autoAdjust="0"/>
  </p:normalViewPr>
  <p:slideViewPr>
    <p:cSldViewPr>
      <p:cViewPr varScale="1">
        <p:scale>
          <a:sx n="129" d="100"/>
          <a:sy n="129" d="100"/>
        </p:scale>
        <p:origin x="64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-3774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E91B52-A75F-48B0-A93E-8B65FB4D9D1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22908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648DF0-4F55-4F85-AB4A-3EFB71FC0F7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53892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3BE100-3CCD-424E-A55A-D098BA0072EB}" type="slidenum">
              <a:rPr lang="de-DE" altLang="de-DE">
                <a:solidFill>
                  <a:srgbClr val="000000"/>
                </a:solidFill>
              </a:rPr>
              <a:pPr/>
              <a:t>1</a:t>
            </a:fld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632845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9B162-1EA1-4343-A1F2-19F6E409ADD9}" type="slidenum">
              <a:rPr lang="de-DE" altLang="de-DE">
                <a:solidFill>
                  <a:srgbClr val="000000"/>
                </a:solidFill>
              </a:rPr>
              <a:pPr/>
              <a:t>2</a:t>
            </a:fld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355411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2CB595-3656-46A0-AAD3-8FD3541C6695}" type="slidenum">
              <a:rPr lang="de-DE" altLang="de-DE">
                <a:solidFill>
                  <a:srgbClr val="000000"/>
                </a:solidFill>
              </a:rPr>
              <a:pPr/>
              <a:t>3</a:t>
            </a:fld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25867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7AA729-8CA8-4B3C-8C4B-C9A2648AC661}" type="slidenum">
              <a:rPr lang="de-DE" altLang="de-DE">
                <a:solidFill>
                  <a:srgbClr val="000000"/>
                </a:solidFill>
              </a:rPr>
              <a:pPr/>
              <a:t>4</a:t>
            </a:fld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555364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79CD5C-3101-4AB4-9309-5A47B75792FB}" type="slidenum">
              <a:rPr lang="de-DE" altLang="de-DE">
                <a:solidFill>
                  <a:srgbClr val="000000"/>
                </a:solidFill>
              </a:rPr>
              <a:pPr/>
              <a:t>5</a:t>
            </a:fld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534769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A245A3-E032-42CD-87F2-E6385578EDF7}" type="slidenum">
              <a:rPr lang="de-DE" altLang="de-DE">
                <a:solidFill>
                  <a:srgbClr val="000000"/>
                </a:solidFill>
              </a:rPr>
              <a:pPr/>
              <a:t>6</a:t>
            </a:fld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752272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A245A3-E032-42CD-87F2-E6385578EDF7}" type="slidenum">
              <a:rPr lang="de-DE" altLang="de-DE">
                <a:solidFill>
                  <a:srgbClr val="000000"/>
                </a:solidFill>
              </a:rPr>
              <a:pPr/>
              <a:t>7</a:t>
            </a:fld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498350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376C98-8D1D-4A65-BB9A-F34365BD92DB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487205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172400" y="6453339"/>
            <a:ext cx="514400" cy="268139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Agfa Rotis Sans Serif" panose="02000503000000000004" pitchFamily="2" charset="0"/>
              </a:defRPr>
            </a:lvl1pPr>
          </a:lstStyle>
          <a:p>
            <a:fld id="{5412954C-1291-45EF-AAF6-0323C1556678}" type="slidenum">
              <a:rPr lang="de-DE" altLang="de-DE" smtClean="0"/>
              <a:pPr/>
              <a:t>‹Nr.›</a:t>
            </a:fld>
            <a:endParaRPr lang="de-DE" altLang="de-DE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Titelmasterformat durch Klicken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468315" y="1628779"/>
            <a:ext cx="8207375" cy="4608513"/>
          </a:xfrm>
        </p:spPr>
        <p:txBody>
          <a:bodyPr/>
          <a:lstStyle>
            <a:lvl1pPr>
              <a:defRPr sz="2400">
                <a:latin typeface="Agfa Rotis Sans Serif" panose="02000503000000000004" pitchFamily="2" charset="0"/>
              </a:defRPr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</p:spTree>
    <p:extLst>
      <p:ext uri="{BB962C8B-B14F-4D97-AF65-F5344CB8AC3E}">
        <p14:creationId xmlns:p14="http://schemas.microsoft.com/office/powerpoint/2010/main" val="3779999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_zweifa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400">
                <a:latin typeface="+mn-lt"/>
              </a:defRPr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Titelmasterformat durch Klicken</a:t>
            </a:r>
          </a:p>
        </p:txBody>
      </p:sp>
      <p:sp>
        <p:nvSpPr>
          <p:cNvPr id="7" name="Textplatzhalter 2"/>
          <p:cNvSpPr>
            <a:spLocks noGrp="1"/>
          </p:cNvSpPr>
          <p:nvPr>
            <p:ph type="body" sz="half" idx="11"/>
          </p:nvPr>
        </p:nvSpPr>
        <p:spPr>
          <a:xfrm>
            <a:off x="4637856" y="1607595"/>
            <a:ext cx="4038600" cy="4525963"/>
          </a:xfrm>
        </p:spPr>
        <p:txBody>
          <a:bodyPr/>
          <a:lstStyle>
            <a:lvl1pPr>
              <a:defRPr sz="2400">
                <a:latin typeface="+mn-lt"/>
              </a:defRPr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8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172400" y="6453339"/>
            <a:ext cx="514400" cy="268139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Agfa Rotis Sans Serif" panose="02000503000000000004" pitchFamily="2" charset="0"/>
              </a:defRPr>
            </a:lvl1pPr>
          </a:lstStyle>
          <a:p>
            <a:fld id="{5412954C-1291-45EF-AAF6-0323C1556678}" type="slidenum">
              <a:rPr lang="de-DE" altLang="de-DE" smtClean="0">
                <a:solidFill>
                  <a:srgbClr val="000000"/>
                </a:solidFill>
              </a:rPr>
              <a:pPr/>
              <a:t>‹Nr.›</a:t>
            </a:fld>
            <a:endParaRPr lang="de-DE" alt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20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172400" y="6453335"/>
            <a:ext cx="514400" cy="268139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Agfa Rotis Sans Serif" panose="02000503000000000004" pitchFamily="2" charset="0"/>
              </a:defRPr>
            </a:lvl1pPr>
          </a:lstStyle>
          <a:p>
            <a:fld id="{5412954C-1291-45EF-AAF6-0323C1556678}" type="slidenum">
              <a:rPr lang="de-DE" altLang="de-DE" smtClean="0">
                <a:solidFill>
                  <a:srgbClr val="000000"/>
                </a:solidFill>
              </a:rPr>
              <a:pPr/>
              <a:t>‹Nr.›</a:t>
            </a:fld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Titelmasterformat durch Klicken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468313" y="1628775"/>
            <a:ext cx="8207375" cy="4608513"/>
          </a:xfrm>
        </p:spPr>
        <p:txBody>
          <a:bodyPr/>
          <a:lstStyle>
            <a:lvl1pPr>
              <a:defRPr sz="2400">
                <a:latin typeface="Agfa Rotis Sans Serif" panose="02000503000000000004" pitchFamily="2" charset="0"/>
              </a:defRPr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</p:spTree>
    <p:extLst>
      <p:ext uri="{BB962C8B-B14F-4D97-AF65-F5344CB8AC3E}">
        <p14:creationId xmlns:p14="http://schemas.microsoft.com/office/powerpoint/2010/main" val="389992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172400" y="6453335"/>
            <a:ext cx="514400" cy="268139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Agfa Rotis Sans Serif" panose="02000503000000000004" pitchFamily="2" charset="0"/>
              </a:defRPr>
            </a:lvl1pPr>
          </a:lstStyle>
          <a:p>
            <a:fld id="{5412954C-1291-45EF-AAF6-0323C1556678}" type="slidenum">
              <a:rPr lang="de-DE" altLang="de-DE" smtClean="0">
                <a:solidFill>
                  <a:srgbClr val="000000"/>
                </a:solidFill>
              </a:rPr>
              <a:pPr/>
              <a:t>‹Nr.›</a:t>
            </a:fld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Titelmasterformat durch Klicken</a:t>
            </a:r>
          </a:p>
        </p:txBody>
      </p:sp>
      <p:sp>
        <p:nvSpPr>
          <p:cNvPr id="7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468313" y="1628775"/>
            <a:ext cx="8207375" cy="4608513"/>
          </a:xfrm>
        </p:spPr>
        <p:txBody>
          <a:bodyPr/>
          <a:lstStyle>
            <a:lvl1pPr>
              <a:defRPr sz="2800">
                <a:latin typeface="Agfa Rotis Sans Serif ExBd" panose="02000803000000000004" pitchFamily="2" charset="0"/>
              </a:defRPr>
            </a:lvl1pPr>
          </a:lstStyle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70028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_aufzählung Nr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172400" y="6453335"/>
            <a:ext cx="514400" cy="268139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Agfa Rotis Sans Serif" panose="02000503000000000004" pitchFamily="2" charset="0"/>
              </a:defRPr>
            </a:lvl1pPr>
          </a:lstStyle>
          <a:p>
            <a:fld id="{5412954C-1291-45EF-AAF6-0323C1556678}" type="slidenum">
              <a:rPr lang="de-DE" altLang="de-DE" smtClean="0">
                <a:solidFill>
                  <a:srgbClr val="000000"/>
                </a:solidFill>
              </a:rPr>
              <a:pPr/>
              <a:t>‹Nr.›</a:t>
            </a:fld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Titelmasterformat durch Klicken</a:t>
            </a: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468313" y="1628775"/>
            <a:ext cx="8207375" cy="4608513"/>
          </a:xfrm>
        </p:spPr>
        <p:txBody>
          <a:bodyPr/>
          <a:lstStyle>
            <a:lvl1pPr>
              <a:defRPr sz="2400">
                <a:latin typeface="Agfa Rotis Sans Serif" panose="02000503000000000004" pitchFamily="2" charset="0"/>
              </a:defRPr>
            </a:lvl1pPr>
            <a:lvl2pPr marL="914400" indent="-457200">
              <a:buFont typeface="+mj-lt"/>
              <a:buAutoNum type="arabicPeriod"/>
              <a:defRPr/>
            </a:lvl2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1"/>
            <a:r>
              <a:rPr lang="de-DE" dirty="0" smtClean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2195993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_aufzählung Stri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Titelmasterformat durch Klicken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172400" y="6453335"/>
            <a:ext cx="514400" cy="268139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Agfa Rotis Sans Serif" panose="02000503000000000004" pitchFamily="2" charset="0"/>
              </a:defRPr>
            </a:lvl1pPr>
          </a:lstStyle>
          <a:p>
            <a:fld id="{5412954C-1291-45EF-AAF6-0323C1556678}" type="slidenum">
              <a:rPr lang="de-DE" altLang="de-DE" smtClean="0">
                <a:solidFill>
                  <a:srgbClr val="000000"/>
                </a:solidFill>
              </a:rPr>
              <a:pPr/>
              <a:t>‹Nr.›</a:t>
            </a:fld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2"/>
          </p:nvPr>
        </p:nvSpPr>
        <p:spPr>
          <a:xfrm>
            <a:off x="468313" y="1628775"/>
            <a:ext cx="8207375" cy="4608513"/>
          </a:xfrm>
        </p:spPr>
        <p:txBody>
          <a:bodyPr/>
          <a:lstStyle>
            <a:lvl1pPr>
              <a:defRPr sz="2400">
                <a:latin typeface="Agfa Rotis Sans Serif" panose="02000503000000000004" pitchFamily="2" charset="0"/>
              </a:defRPr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19517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_zweifa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>
                <a:latin typeface="+mn-lt"/>
              </a:defRPr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Titelmasterformat durch Klicken</a:t>
            </a:r>
          </a:p>
        </p:txBody>
      </p:sp>
      <p:sp>
        <p:nvSpPr>
          <p:cNvPr id="7" name="Textplatzhalter 2"/>
          <p:cNvSpPr>
            <a:spLocks noGrp="1"/>
          </p:cNvSpPr>
          <p:nvPr>
            <p:ph type="body" sz="half" idx="11"/>
          </p:nvPr>
        </p:nvSpPr>
        <p:spPr>
          <a:xfrm>
            <a:off x="4637856" y="1607592"/>
            <a:ext cx="4038600" cy="4525963"/>
          </a:xfrm>
        </p:spPr>
        <p:txBody>
          <a:bodyPr/>
          <a:lstStyle>
            <a:lvl1pPr>
              <a:defRPr sz="2400">
                <a:latin typeface="+mn-lt"/>
              </a:defRPr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8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172400" y="6453335"/>
            <a:ext cx="514400" cy="268139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Agfa Rotis Sans Serif" panose="02000503000000000004" pitchFamily="2" charset="0"/>
              </a:defRPr>
            </a:lvl1pPr>
          </a:lstStyle>
          <a:p>
            <a:fld id="{5412954C-1291-45EF-AAF6-0323C1556678}" type="slidenum">
              <a:rPr lang="de-DE" altLang="de-DE" smtClean="0">
                <a:solidFill>
                  <a:srgbClr val="000000"/>
                </a:solidFill>
              </a:rPr>
              <a:pPr/>
              <a:t>‹Nr.›</a:t>
            </a:fld>
            <a:endParaRPr lang="de-DE" alt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519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172400" y="6453339"/>
            <a:ext cx="514400" cy="268139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Agfa Rotis Sans Serif" panose="02000503000000000004" pitchFamily="2" charset="0"/>
              </a:defRPr>
            </a:lvl1pPr>
          </a:lstStyle>
          <a:p>
            <a:fld id="{5412954C-1291-45EF-AAF6-0323C1556678}" type="slidenum">
              <a:rPr lang="de-DE" altLang="de-DE" smtClean="0"/>
              <a:pPr/>
              <a:t>‹Nr.›</a:t>
            </a:fld>
            <a:endParaRPr lang="de-DE" altLang="de-DE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Titelmasterformat durch Klicken</a:t>
            </a:r>
          </a:p>
        </p:txBody>
      </p:sp>
      <p:sp>
        <p:nvSpPr>
          <p:cNvPr id="7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468315" y="1628779"/>
            <a:ext cx="8207375" cy="4608513"/>
          </a:xfrm>
        </p:spPr>
        <p:txBody>
          <a:bodyPr/>
          <a:lstStyle>
            <a:lvl1pPr>
              <a:defRPr sz="2800">
                <a:latin typeface="Agfa Rotis Sans Serif ExBd" panose="02000803000000000004" pitchFamily="2" charset="0"/>
              </a:defRPr>
            </a:lvl1pPr>
          </a:lstStyle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30752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_aufzählung Nr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172400" y="6453339"/>
            <a:ext cx="514400" cy="268139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Agfa Rotis Sans Serif" panose="02000503000000000004" pitchFamily="2" charset="0"/>
              </a:defRPr>
            </a:lvl1pPr>
          </a:lstStyle>
          <a:p>
            <a:fld id="{5412954C-1291-45EF-AAF6-0323C1556678}" type="slidenum">
              <a:rPr lang="de-DE" altLang="de-DE" smtClean="0"/>
              <a:pPr/>
              <a:t>‹Nr.›</a:t>
            </a:fld>
            <a:endParaRPr lang="de-DE" altLang="de-DE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Titelmasterformat durch Klicken</a:t>
            </a: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468315" y="1628779"/>
            <a:ext cx="8207375" cy="4608513"/>
          </a:xfrm>
        </p:spPr>
        <p:txBody>
          <a:bodyPr/>
          <a:lstStyle>
            <a:lvl1pPr>
              <a:defRPr sz="2400">
                <a:latin typeface="Agfa Rotis Sans Serif" panose="02000503000000000004" pitchFamily="2" charset="0"/>
              </a:defRPr>
            </a:lvl1pPr>
            <a:lvl2pPr marL="914400" indent="-457200">
              <a:buFont typeface="+mj-lt"/>
              <a:buAutoNum type="arabicPeriod"/>
              <a:defRPr/>
            </a:lvl2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1"/>
            <a:r>
              <a:rPr lang="de-DE" dirty="0" smtClean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2867069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_aufzählung Stri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Titelmasterformat durch Klicken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172400" y="6453339"/>
            <a:ext cx="514400" cy="268139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Agfa Rotis Sans Serif" panose="02000503000000000004" pitchFamily="2" charset="0"/>
              </a:defRPr>
            </a:lvl1pPr>
          </a:lstStyle>
          <a:p>
            <a:fld id="{5412954C-1291-45EF-AAF6-0323C1556678}" type="slidenum">
              <a:rPr lang="de-DE" altLang="de-DE" smtClean="0"/>
              <a:pPr/>
              <a:t>‹Nr.›</a:t>
            </a:fld>
            <a:endParaRPr lang="de-DE" alt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2"/>
          </p:nvPr>
        </p:nvSpPr>
        <p:spPr>
          <a:xfrm>
            <a:off x="468315" y="1628779"/>
            <a:ext cx="8207375" cy="4608513"/>
          </a:xfrm>
        </p:spPr>
        <p:txBody>
          <a:bodyPr/>
          <a:lstStyle>
            <a:lvl1pPr>
              <a:defRPr sz="2400">
                <a:latin typeface="Agfa Rotis Sans Serif" panose="02000503000000000004" pitchFamily="2" charset="0"/>
              </a:defRPr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11525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_zweifa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400">
                <a:latin typeface="+mn-lt"/>
              </a:defRPr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Titelmasterformat durch Klicken</a:t>
            </a:r>
          </a:p>
        </p:txBody>
      </p:sp>
      <p:sp>
        <p:nvSpPr>
          <p:cNvPr id="7" name="Textplatzhalter 2"/>
          <p:cNvSpPr>
            <a:spLocks noGrp="1"/>
          </p:cNvSpPr>
          <p:nvPr>
            <p:ph type="body" sz="half" idx="11"/>
          </p:nvPr>
        </p:nvSpPr>
        <p:spPr>
          <a:xfrm>
            <a:off x="4637856" y="1607595"/>
            <a:ext cx="4038600" cy="4525963"/>
          </a:xfrm>
        </p:spPr>
        <p:txBody>
          <a:bodyPr/>
          <a:lstStyle>
            <a:lvl1pPr>
              <a:defRPr sz="2400">
                <a:latin typeface="+mn-lt"/>
              </a:defRPr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8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172400" y="6453339"/>
            <a:ext cx="514400" cy="268139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Agfa Rotis Sans Serif" panose="02000503000000000004" pitchFamily="2" charset="0"/>
              </a:defRPr>
            </a:lvl1pPr>
          </a:lstStyle>
          <a:p>
            <a:fld id="{5412954C-1291-45EF-AAF6-0323C1556678}" type="slidenum">
              <a:rPr lang="de-DE" altLang="de-DE" smtClean="0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8539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172400" y="6453339"/>
            <a:ext cx="514400" cy="268139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Agfa Rotis Sans Serif" panose="02000503000000000004" pitchFamily="2" charset="0"/>
              </a:defRPr>
            </a:lvl1pPr>
          </a:lstStyle>
          <a:p>
            <a:fld id="{5412954C-1291-45EF-AAF6-0323C1556678}" type="slidenum">
              <a:rPr lang="de-DE" altLang="de-DE" smtClean="0">
                <a:solidFill>
                  <a:srgbClr val="000000"/>
                </a:solidFill>
              </a:rPr>
              <a:pPr/>
              <a:t>‹Nr.›</a:t>
            </a:fld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Titelmasterformat durch Klicken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468315" y="1628779"/>
            <a:ext cx="8207375" cy="4608513"/>
          </a:xfrm>
        </p:spPr>
        <p:txBody>
          <a:bodyPr/>
          <a:lstStyle>
            <a:lvl1pPr>
              <a:defRPr sz="2400">
                <a:latin typeface="Agfa Rotis Sans Serif" panose="02000503000000000004" pitchFamily="2" charset="0"/>
              </a:defRPr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</p:spTree>
    <p:extLst>
      <p:ext uri="{BB962C8B-B14F-4D97-AF65-F5344CB8AC3E}">
        <p14:creationId xmlns:p14="http://schemas.microsoft.com/office/powerpoint/2010/main" val="233567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172400" y="6453339"/>
            <a:ext cx="514400" cy="268139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Agfa Rotis Sans Serif" panose="02000503000000000004" pitchFamily="2" charset="0"/>
              </a:defRPr>
            </a:lvl1pPr>
          </a:lstStyle>
          <a:p>
            <a:fld id="{5412954C-1291-45EF-AAF6-0323C1556678}" type="slidenum">
              <a:rPr lang="de-DE" altLang="de-DE" smtClean="0">
                <a:solidFill>
                  <a:srgbClr val="000000"/>
                </a:solidFill>
              </a:rPr>
              <a:pPr/>
              <a:t>‹Nr.›</a:t>
            </a:fld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Titelmasterformat durch Klicken</a:t>
            </a:r>
          </a:p>
        </p:txBody>
      </p:sp>
      <p:sp>
        <p:nvSpPr>
          <p:cNvPr id="7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468315" y="1628779"/>
            <a:ext cx="8207375" cy="4608513"/>
          </a:xfrm>
        </p:spPr>
        <p:txBody>
          <a:bodyPr/>
          <a:lstStyle>
            <a:lvl1pPr>
              <a:defRPr sz="2800">
                <a:latin typeface="Agfa Rotis Sans Serif ExBd" panose="02000803000000000004" pitchFamily="2" charset="0"/>
              </a:defRPr>
            </a:lvl1pPr>
          </a:lstStyle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03239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_aufzählung Nr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172400" y="6453339"/>
            <a:ext cx="514400" cy="268139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Agfa Rotis Sans Serif" panose="02000503000000000004" pitchFamily="2" charset="0"/>
              </a:defRPr>
            </a:lvl1pPr>
          </a:lstStyle>
          <a:p>
            <a:fld id="{5412954C-1291-45EF-AAF6-0323C1556678}" type="slidenum">
              <a:rPr lang="de-DE" altLang="de-DE" smtClean="0">
                <a:solidFill>
                  <a:srgbClr val="000000"/>
                </a:solidFill>
              </a:rPr>
              <a:pPr/>
              <a:t>‹Nr.›</a:t>
            </a:fld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Titelmasterformat durch Klicken</a:t>
            </a: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468315" y="1628779"/>
            <a:ext cx="8207375" cy="4608513"/>
          </a:xfrm>
        </p:spPr>
        <p:txBody>
          <a:bodyPr/>
          <a:lstStyle>
            <a:lvl1pPr>
              <a:defRPr sz="2400">
                <a:latin typeface="Agfa Rotis Sans Serif" panose="02000503000000000004" pitchFamily="2" charset="0"/>
              </a:defRPr>
            </a:lvl1pPr>
            <a:lvl2pPr marL="914400" indent="-457200">
              <a:buFont typeface="+mj-lt"/>
              <a:buAutoNum type="arabicPeriod"/>
              <a:defRPr/>
            </a:lvl2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1"/>
            <a:r>
              <a:rPr lang="de-DE" dirty="0" smtClean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088186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_aufzählung Stri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Titelmasterformat durch Klicken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172400" y="6453339"/>
            <a:ext cx="514400" cy="268139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Agfa Rotis Sans Serif" panose="02000503000000000004" pitchFamily="2" charset="0"/>
              </a:defRPr>
            </a:lvl1pPr>
          </a:lstStyle>
          <a:p>
            <a:fld id="{5412954C-1291-45EF-AAF6-0323C1556678}" type="slidenum">
              <a:rPr lang="de-DE" altLang="de-DE" smtClean="0">
                <a:solidFill>
                  <a:srgbClr val="000000"/>
                </a:solidFill>
              </a:rPr>
              <a:pPr/>
              <a:t>‹Nr.›</a:t>
            </a:fld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2"/>
          </p:nvPr>
        </p:nvSpPr>
        <p:spPr>
          <a:xfrm>
            <a:off x="468315" y="1628779"/>
            <a:ext cx="8207375" cy="4608513"/>
          </a:xfrm>
        </p:spPr>
        <p:txBody>
          <a:bodyPr/>
          <a:lstStyle>
            <a:lvl1pPr>
              <a:defRPr sz="2400">
                <a:latin typeface="Agfa Rotis Sans Serif" panose="02000503000000000004" pitchFamily="2" charset="0"/>
              </a:defRPr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06309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1557338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de-DE" altLang="de-DE">
              <a:solidFill>
                <a:srgbClr val="B2B2B2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CH" altLang="de-DE" sz="3200" dirty="0" smtClean="0">
                <a:latin typeface="Agfa Rotis Sans Serif ExBd" pitchFamily="2" charset="0"/>
              </a:rPr>
              <a:t>Titel Präsentation</a:t>
            </a:r>
          </a:p>
          <a:p>
            <a:pPr eaLnBrk="1" hangingPunct="1"/>
            <a:endParaRPr lang="de-CH" altLang="de-DE" sz="3200" dirty="0" smtClean="0">
              <a:latin typeface="Agfa Rotis Sans Serif ExBd" pitchFamily="2" charset="0"/>
            </a:endParaRPr>
          </a:p>
          <a:p>
            <a:pPr eaLnBrk="1" hangingPunct="1"/>
            <a:endParaRPr lang="de-CH" altLang="de-DE" sz="3200" dirty="0" smtClean="0">
              <a:latin typeface="Agfa Rotis Sans Serif ExBd" pitchFamily="2" charset="0"/>
            </a:endParaRPr>
          </a:p>
          <a:p>
            <a:pPr eaLnBrk="1" hangingPunct="1"/>
            <a:endParaRPr lang="de-CH" altLang="de-DE" sz="3200" dirty="0" smtClean="0">
              <a:latin typeface="Agfa Rotis Sans Serif ExBd" pitchFamily="2" charset="0"/>
            </a:endParaRPr>
          </a:p>
          <a:p>
            <a:pPr eaLnBrk="1" hangingPunct="1"/>
            <a:r>
              <a:rPr lang="de-CH" altLang="de-DE" sz="2400" dirty="0" smtClean="0">
                <a:latin typeface="Agfa Rotis Sans Serif" pitchFamily="2" charset="0"/>
              </a:rPr>
              <a:t>Referent</a:t>
            </a:r>
          </a:p>
          <a:p>
            <a:pPr eaLnBrk="1" hangingPunct="1"/>
            <a:r>
              <a:rPr lang="de-CH" altLang="de-DE" sz="2400" dirty="0" smtClean="0">
                <a:latin typeface="Agfa Rotis Sans Serif" pitchFamily="2" charset="0"/>
              </a:rPr>
              <a:t>Datum</a:t>
            </a:r>
            <a:endParaRPr lang="de-DE" altLang="de-DE" sz="2400" dirty="0" smtClean="0">
              <a:latin typeface="Agfa Rotis Sans Serif" pitchFamily="2" charset="0"/>
            </a:endParaRPr>
          </a:p>
        </p:txBody>
      </p:sp>
      <p:pic>
        <p:nvPicPr>
          <p:cNvPr id="7" name="Picture 8" descr="Logo_co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88913"/>
            <a:ext cx="17049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23728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de-DE" altLang="de-DE" dirty="0"/>
          </a:p>
        </p:txBody>
      </p:sp>
      <p:pic>
        <p:nvPicPr>
          <p:cNvPr id="9" name="Picture 9" descr="Energie_co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6477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5" r:id="rId4"/>
    <p:sldLayoutId id="2147483660" r:id="rId5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gfa Rotis Sans Serif ExBd" panose="02000803000000000004" pitchFamily="2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otisSansSerif ExtraBold" pitchFamily="2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otisSansSerif ExtraBold" pitchFamily="2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otisSansSerif ExtraBold" pitchFamily="2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otisSansSerif ExtraBold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otisSansSerif ExtraBold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otisSansSerif ExtraBold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otisSansSerif ExtraBold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otisSansSerif ExtraBold" pitchFamily="2" charset="0"/>
        </a:defRPr>
      </a:lvl9pPr>
    </p:titleStyle>
    <p:bodyStyle>
      <a:lvl1pPr marL="0" indent="0" algn="l" rtl="0" fontAlgn="base">
        <a:lnSpc>
          <a:spcPct val="120000"/>
        </a:lnSpc>
        <a:spcBef>
          <a:spcPct val="20000"/>
        </a:spcBef>
        <a:spcAft>
          <a:spcPct val="0"/>
        </a:spcAft>
        <a:buFont typeface="Symbol" panose="05050102010706020507" pitchFamily="18" charset="2"/>
        <a:buNone/>
        <a:defRPr sz="1800">
          <a:solidFill>
            <a:schemeClr val="tx1"/>
          </a:solidFill>
          <a:latin typeface="Agfa Rotis Sans Serif ExBd" panose="02000803000000000004" pitchFamily="2" charset="0"/>
          <a:ea typeface="+mn-ea"/>
          <a:cs typeface="+mn-cs"/>
        </a:defRPr>
      </a:lvl1pPr>
      <a:lvl2pPr marL="742950" indent="-285750" algn="l" rtl="0" fontAlgn="base">
        <a:lnSpc>
          <a:spcPct val="12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gfa Rotis Sans Serif" panose="02000503000000000004" pitchFamily="2" charset="0"/>
        </a:defRPr>
      </a:lvl2pPr>
      <a:lvl3pPr marL="1143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gfa Rotis Sans Serif" panose="02000503000000000004" pitchFamily="2" charset="0"/>
        </a:defRPr>
      </a:lvl3pPr>
      <a:lvl4pPr marL="1600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gfa Rotis Sans Serif" panose="02000503000000000004" pitchFamily="2" charset="0"/>
        </a:defRPr>
      </a:lvl4pPr>
      <a:lvl5pPr marL="20574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gfa Rotis Sans Serif" panose="02000503000000000004" pitchFamily="2" charset="0"/>
        </a:defRPr>
      </a:lvl5pPr>
      <a:lvl6pPr marL="2514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1557338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de-DE" altLang="de-DE">
              <a:solidFill>
                <a:srgbClr val="B2B2B2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CH" altLang="de-DE" sz="3200" dirty="0" smtClean="0">
                <a:latin typeface="Agfa Rotis Sans Serif ExBd" pitchFamily="2" charset="0"/>
              </a:rPr>
              <a:t>Titel Präsentation</a:t>
            </a:r>
          </a:p>
          <a:p>
            <a:pPr eaLnBrk="1" hangingPunct="1"/>
            <a:endParaRPr lang="de-CH" altLang="de-DE" sz="3200" dirty="0" smtClean="0">
              <a:latin typeface="Agfa Rotis Sans Serif ExBd" pitchFamily="2" charset="0"/>
            </a:endParaRPr>
          </a:p>
          <a:p>
            <a:pPr eaLnBrk="1" hangingPunct="1"/>
            <a:endParaRPr lang="de-CH" altLang="de-DE" sz="3200" dirty="0" smtClean="0">
              <a:latin typeface="Agfa Rotis Sans Serif ExBd" pitchFamily="2" charset="0"/>
            </a:endParaRPr>
          </a:p>
          <a:p>
            <a:pPr eaLnBrk="1" hangingPunct="1"/>
            <a:endParaRPr lang="de-CH" altLang="de-DE" sz="3200" dirty="0" smtClean="0">
              <a:latin typeface="Agfa Rotis Sans Serif ExBd" pitchFamily="2" charset="0"/>
            </a:endParaRPr>
          </a:p>
          <a:p>
            <a:pPr eaLnBrk="1" hangingPunct="1"/>
            <a:r>
              <a:rPr lang="de-CH" altLang="de-DE" sz="2400" dirty="0" smtClean="0">
                <a:latin typeface="Agfa Rotis Sans Serif" pitchFamily="2" charset="0"/>
              </a:rPr>
              <a:t>Referent</a:t>
            </a:r>
          </a:p>
          <a:p>
            <a:pPr eaLnBrk="1" hangingPunct="1"/>
            <a:r>
              <a:rPr lang="de-CH" altLang="de-DE" sz="2400" dirty="0" smtClean="0">
                <a:latin typeface="Agfa Rotis Sans Serif" pitchFamily="2" charset="0"/>
              </a:rPr>
              <a:t>Datum</a:t>
            </a:r>
            <a:endParaRPr lang="de-DE" altLang="de-DE" sz="2400" dirty="0" smtClean="0">
              <a:latin typeface="Agfa Rotis Sans Serif" pitchFamily="2" charset="0"/>
            </a:endParaRPr>
          </a:p>
        </p:txBody>
      </p:sp>
      <p:pic>
        <p:nvPicPr>
          <p:cNvPr id="7" name="Picture 8" descr="Logo_co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88913"/>
            <a:ext cx="17049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23728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de-DE" altLang="de-DE" dirty="0">
              <a:solidFill>
                <a:srgbClr val="000000"/>
              </a:solidFill>
            </a:endParaRPr>
          </a:p>
        </p:txBody>
      </p:sp>
      <p:pic>
        <p:nvPicPr>
          <p:cNvPr id="9" name="Picture 9" descr="Energie_co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6477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0628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gfa Rotis Sans Serif ExBd" panose="02000803000000000004" pitchFamily="2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otisSansSerif ExtraBold" pitchFamily="2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otisSansSerif ExtraBold" pitchFamily="2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otisSansSerif ExtraBold" pitchFamily="2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otisSansSerif ExtraBold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otisSansSerif ExtraBold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otisSansSerif ExtraBold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otisSansSerif ExtraBold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otisSansSerif ExtraBold" pitchFamily="2" charset="0"/>
        </a:defRPr>
      </a:lvl9pPr>
    </p:titleStyle>
    <p:bodyStyle>
      <a:lvl1pPr marL="0" indent="0" algn="l" rtl="0" fontAlgn="base">
        <a:lnSpc>
          <a:spcPct val="120000"/>
        </a:lnSpc>
        <a:spcBef>
          <a:spcPct val="20000"/>
        </a:spcBef>
        <a:spcAft>
          <a:spcPct val="0"/>
        </a:spcAft>
        <a:buFont typeface="Symbol" panose="05050102010706020507" pitchFamily="18" charset="2"/>
        <a:buNone/>
        <a:defRPr sz="1800">
          <a:solidFill>
            <a:schemeClr val="tx1"/>
          </a:solidFill>
          <a:latin typeface="Agfa Rotis Sans Serif ExBd" panose="02000803000000000004" pitchFamily="2" charset="0"/>
          <a:ea typeface="+mn-ea"/>
          <a:cs typeface="+mn-cs"/>
        </a:defRPr>
      </a:lvl1pPr>
      <a:lvl2pPr marL="742950" indent="-285750" algn="l" rtl="0" fontAlgn="base">
        <a:lnSpc>
          <a:spcPct val="12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gfa Rotis Sans Serif" panose="02000503000000000004" pitchFamily="2" charset="0"/>
        </a:defRPr>
      </a:lvl2pPr>
      <a:lvl3pPr marL="1143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gfa Rotis Sans Serif" panose="02000503000000000004" pitchFamily="2" charset="0"/>
        </a:defRPr>
      </a:lvl3pPr>
      <a:lvl4pPr marL="1600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gfa Rotis Sans Serif" panose="02000503000000000004" pitchFamily="2" charset="0"/>
        </a:defRPr>
      </a:lvl4pPr>
      <a:lvl5pPr marL="20574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gfa Rotis Sans Serif" panose="02000503000000000004" pitchFamily="2" charset="0"/>
        </a:defRPr>
      </a:lvl5pPr>
      <a:lvl6pPr marL="2514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1557338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de-DE" altLang="de-DE">
              <a:solidFill>
                <a:srgbClr val="B2B2B2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CH" altLang="de-DE" sz="3200" dirty="0" smtClean="0">
                <a:latin typeface="Agfa Rotis Sans Serif ExBd" pitchFamily="2" charset="0"/>
              </a:rPr>
              <a:t>Titel Präsentation</a:t>
            </a:r>
          </a:p>
          <a:p>
            <a:pPr eaLnBrk="1" hangingPunct="1"/>
            <a:endParaRPr lang="de-CH" altLang="de-DE" sz="3200" dirty="0" smtClean="0">
              <a:latin typeface="Agfa Rotis Sans Serif ExBd" pitchFamily="2" charset="0"/>
            </a:endParaRPr>
          </a:p>
          <a:p>
            <a:pPr eaLnBrk="1" hangingPunct="1"/>
            <a:endParaRPr lang="de-CH" altLang="de-DE" sz="3200" dirty="0" smtClean="0">
              <a:latin typeface="Agfa Rotis Sans Serif ExBd" pitchFamily="2" charset="0"/>
            </a:endParaRPr>
          </a:p>
          <a:p>
            <a:pPr eaLnBrk="1" hangingPunct="1"/>
            <a:endParaRPr lang="de-CH" altLang="de-DE" sz="3200" dirty="0" smtClean="0">
              <a:latin typeface="Agfa Rotis Sans Serif ExBd" pitchFamily="2" charset="0"/>
            </a:endParaRPr>
          </a:p>
          <a:p>
            <a:pPr eaLnBrk="1" hangingPunct="1"/>
            <a:r>
              <a:rPr lang="de-CH" altLang="de-DE" sz="2400" dirty="0" smtClean="0">
                <a:latin typeface="Agfa Rotis Sans Serif" pitchFamily="2" charset="0"/>
              </a:rPr>
              <a:t>Referent</a:t>
            </a:r>
          </a:p>
          <a:p>
            <a:pPr eaLnBrk="1" hangingPunct="1"/>
            <a:r>
              <a:rPr lang="de-CH" altLang="de-DE" sz="2400" dirty="0" smtClean="0">
                <a:latin typeface="Agfa Rotis Sans Serif" pitchFamily="2" charset="0"/>
              </a:rPr>
              <a:t>Datum</a:t>
            </a:r>
            <a:endParaRPr lang="de-DE" altLang="de-DE" sz="2400" dirty="0" smtClean="0">
              <a:latin typeface="Agfa Rotis Sans Serif" pitchFamily="2" charset="0"/>
            </a:endParaRPr>
          </a:p>
        </p:txBody>
      </p:sp>
      <p:pic>
        <p:nvPicPr>
          <p:cNvPr id="7" name="Picture 8" descr="Logo_co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88913"/>
            <a:ext cx="17049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23728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de-DE" altLang="de-DE" dirty="0">
              <a:solidFill>
                <a:srgbClr val="000000"/>
              </a:solidFill>
            </a:endParaRPr>
          </a:p>
        </p:txBody>
      </p:sp>
      <p:pic>
        <p:nvPicPr>
          <p:cNvPr id="9" name="Picture 9" descr="Energie_co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6477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7580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gfa Rotis Sans Serif ExBd" panose="02000803000000000004" pitchFamily="2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otisSansSerif ExtraBold" pitchFamily="2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otisSansSerif ExtraBold" pitchFamily="2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otisSansSerif ExtraBold" pitchFamily="2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otisSansSerif ExtraBold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otisSansSerif ExtraBold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otisSansSerif ExtraBold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otisSansSerif ExtraBold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otisSansSerif ExtraBold" pitchFamily="2" charset="0"/>
        </a:defRPr>
      </a:lvl9pPr>
    </p:titleStyle>
    <p:bodyStyle>
      <a:lvl1pPr marL="0" indent="0" algn="l" rtl="0" fontAlgn="base">
        <a:lnSpc>
          <a:spcPct val="120000"/>
        </a:lnSpc>
        <a:spcBef>
          <a:spcPct val="20000"/>
        </a:spcBef>
        <a:spcAft>
          <a:spcPct val="0"/>
        </a:spcAft>
        <a:buFont typeface="Symbol" panose="05050102010706020507" pitchFamily="18" charset="2"/>
        <a:buNone/>
        <a:defRPr sz="1800">
          <a:solidFill>
            <a:schemeClr val="tx1"/>
          </a:solidFill>
          <a:latin typeface="Agfa Rotis Sans Serif ExBd" panose="02000803000000000004" pitchFamily="2" charset="0"/>
          <a:ea typeface="+mn-ea"/>
          <a:cs typeface="+mn-cs"/>
        </a:defRPr>
      </a:lvl1pPr>
      <a:lvl2pPr marL="742950" indent="-285750" algn="l" rtl="0" fontAlgn="base">
        <a:lnSpc>
          <a:spcPct val="12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gfa Rotis Sans Serif" panose="02000503000000000004" pitchFamily="2" charset="0"/>
        </a:defRPr>
      </a:lvl2pPr>
      <a:lvl3pPr marL="1143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gfa Rotis Sans Serif" panose="02000503000000000004" pitchFamily="2" charset="0"/>
        </a:defRPr>
      </a:lvl3pPr>
      <a:lvl4pPr marL="1600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gfa Rotis Sans Serif" panose="02000503000000000004" pitchFamily="2" charset="0"/>
        </a:defRPr>
      </a:lvl4pPr>
      <a:lvl5pPr marL="20574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gfa Rotis Sans Serif" panose="02000503000000000004" pitchFamily="2" charset="0"/>
        </a:defRPr>
      </a:lvl5pPr>
      <a:lvl6pPr marL="2514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dirty="0">
                <a:solidFill>
                  <a:schemeClr val="tx1"/>
                </a:solidFill>
              </a:rPr>
              <a:t>Veränderungen PG-Voranschlag </a:t>
            </a:r>
            <a:r>
              <a:rPr lang="de-DE" altLang="de-DE" dirty="0" smtClean="0">
                <a:solidFill>
                  <a:schemeClr val="tx1"/>
                </a:solidFill>
              </a:rPr>
              <a:t>2016</a:t>
            </a:r>
            <a:endParaRPr lang="de-DE" altLang="de-DE" dirty="0">
              <a:solidFill>
                <a:schemeClr val="tx1"/>
              </a:solidFill>
            </a:endParaRP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de-CH" altLang="de-DE" sz="2000"/>
          </a:p>
          <a:p>
            <a:pPr marL="0" indent="0">
              <a:buFontTx/>
              <a:buNone/>
            </a:pPr>
            <a:endParaRPr lang="de-CH" altLang="de-DE" sz="2000"/>
          </a:p>
        </p:txBody>
      </p:sp>
      <p:sp>
        <p:nvSpPr>
          <p:cNvPr id="348164" name="Text Box 4"/>
          <p:cNvSpPr txBox="1">
            <a:spLocks noChangeArrowheads="1"/>
          </p:cNvSpPr>
          <p:nvPr/>
        </p:nvSpPr>
        <p:spPr bwMode="auto">
          <a:xfrm>
            <a:off x="611190" y="1700213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CH" altLang="de-DE">
              <a:solidFill>
                <a:srgbClr val="000000"/>
              </a:solidFill>
            </a:endParaRPr>
          </a:p>
        </p:txBody>
      </p:sp>
      <p:graphicFrame>
        <p:nvGraphicFramePr>
          <p:cNvPr id="6" name="Group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5692659"/>
              </p:ext>
            </p:extLst>
          </p:nvPr>
        </p:nvGraphicFramePr>
        <p:xfrm>
          <a:off x="539750" y="1352696"/>
          <a:ext cx="8280722" cy="5100640"/>
        </p:xfrm>
        <a:graphic>
          <a:graphicData uri="http://schemas.openxmlformats.org/drawingml/2006/table">
            <a:tbl>
              <a:tblPr/>
              <a:tblGrid>
                <a:gridCol w="2930971"/>
                <a:gridCol w="3477543"/>
                <a:gridCol w="1872208"/>
              </a:tblGrid>
              <a:tr h="5890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Geschäftsfeld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Produktgruppe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Veränderung in CHF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353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Abfallbewirtschaftung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AB-00  Abgrenzung Entsorgung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 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AB-01  Entsorgung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 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Alter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AL-01   Alter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 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Bau, Planung und Umwelt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BA-01  Bau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-94‘000 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BA-02  Planung und Umwelt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 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Bevölkerungsdienste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BE-01  Bevölkerung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 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BE-02  Friedensrichter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 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Bildung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BI-01   Primar- u. Kindergartenstufe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 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9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BI-02   Schulergänzende </a:t>
                      </a:r>
                      <a:b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Leistungen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 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9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BI-03  Berufs- und </a:t>
                      </a:r>
                      <a:b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Erwachsenenbildung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 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BI-04  Schulliegenschaften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 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BI-05  Schulverwaltung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 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80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dirty="0">
                <a:solidFill>
                  <a:schemeClr val="tx1"/>
                </a:solidFill>
              </a:rPr>
              <a:t>Voranschlag </a:t>
            </a:r>
            <a:r>
              <a:rPr lang="de-DE" altLang="de-DE" dirty="0" smtClean="0">
                <a:solidFill>
                  <a:schemeClr val="tx1"/>
                </a:solidFill>
              </a:rPr>
              <a:t>2016 </a:t>
            </a:r>
            <a:r>
              <a:rPr lang="de-DE" altLang="de-DE" sz="2400" dirty="0">
                <a:solidFill>
                  <a:schemeClr val="tx1"/>
                </a:solidFill>
              </a:rPr>
              <a:t>(</a:t>
            </a:r>
            <a:r>
              <a:rPr lang="de-DE" altLang="de-DE" sz="2400" dirty="0" err="1">
                <a:solidFill>
                  <a:schemeClr val="tx1"/>
                </a:solidFill>
              </a:rPr>
              <a:t>Steuerfuss</a:t>
            </a:r>
            <a:r>
              <a:rPr lang="de-DE" altLang="de-DE" sz="2400" dirty="0">
                <a:solidFill>
                  <a:schemeClr val="tx1"/>
                </a:solidFill>
              </a:rPr>
              <a:t> von 92%)</a:t>
            </a:r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body" sz="quarter" idx="11"/>
          </p:nvPr>
        </p:nvSpPr>
        <p:spPr>
          <a:xfrm>
            <a:off x="468315" y="1484784"/>
            <a:ext cx="8207375" cy="4608513"/>
          </a:xfrm>
        </p:spPr>
        <p:txBody>
          <a:bodyPr/>
          <a:lstStyle/>
          <a:p>
            <a:pPr marL="0" indent="0">
              <a:buFontTx/>
              <a:buNone/>
            </a:pPr>
            <a:endParaRPr lang="de-CH" altLang="de-DE" dirty="0" smtClean="0"/>
          </a:p>
          <a:p>
            <a:pPr marL="0" indent="0">
              <a:buFontTx/>
              <a:buNone/>
              <a:tabLst>
                <a:tab pos="3225800" algn="l"/>
                <a:tab pos="6281738" algn="r"/>
              </a:tabLst>
            </a:pPr>
            <a:r>
              <a:rPr lang="de-CH" altLang="de-DE" dirty="0" smtClean="0"/>
              <a:t>Total </a:t>
            </a:r>
            <a:r>
              <a:rPr lang="de-CH" altLang="de-DE" dirty="0"/>
              <a:t>Ertrag	</a:t>
            </a:r>
            <a:r>
              <a:rPr lang="de-CH" altLang="de-DE" dirty="0" smtClean="0"/>
              <a:t>Fr</a:t>
            </a:r>
            <a:r>
              <a:rPr lang="de-CH" altLang="de-DE" dirty="0"/>
              <a:t>. </a:t>
            </a:r>
            <a:r>
              <a:rPr lang="de-CH" altLang="de-DE" dirty="0" smtClean="0"/>
              <a:t>	128’136’451.-</a:t>
            </a:r>
            <a:endParaRPr lang="de-CH" altLang="de-DE" dirty="0"/>
          </a:p>
          <a:p>
            <a:pPr marL="0" indent="0">
              <a:buFontTx/>
              <a:buNone/>
              <a:tabLst>
                <a:tab pos="3225800" algn="l"/>
                <a:tab pos="6281738" algn="r"/>
              </a:tabLst>
            </a:pPr>
            <a:r>
              <a:rPr lang="de-CH" altLang="de-DE" dirty="0"/>
              <a:t>Total Aufwand	</a:t>
            </a:r>
            <a:r>
              <a:rPr lang="de-CH" altLang="de-DE" dirty="0" smtClean="0"/>
              <a:t>Fr</a:t>
            </a:r>
            <a:r>
              <a:rPr lang="de-CH" altLang="de-DE" dirty="0"/>
              <a:t>. </a:t>
            </a:r>
            <a:r>
              <a:rPr lang="de-CH" altLang="de-DE" dirty="0" smtClean="0"/>
              <a:t>	130’456’307.-</a:t>
            </a:r>
            <a:endParaRPr lang="de-CH" altLang="de-DE" dirty="0"/>
          </a:p>
          <a:p>
            <a:pPr marL="0" indent="0">
              <a:buFontTx/>
              <a:buNone/>
              <a:tabLst>
                <a:tab pos="3225800" algn="l"/>
                <a:tab pos="6281738" algn="r"/>
              </a:tabLst>
            </a:pPr>
            <a:r>
              <a:rPr lang="de-CH" altLang="de-DE" dirty="0" smtClean="0"/>
              <a:t>Aufwandüberschuss</a:t>
            </a:r>
            <a:r>
              <a:rPr lang="de-CH" altLang="de-DE" dirty="0"/>
              <a:t>	</a:t>
            </a:r>
            <a:r>
              <a:rPr lang="de-CH" altLang="de-DE" dirty="0" smtClean="0"/>
              <a:t>Fr</a:t>
            </a:r>
            <a:r>
              <a:rPr lang="de-CH" altLang="de-DE" dirty="0"/>
              <a:t>. </a:t>
            </a:r>
            <a:r>
              <a:rPr lang="de-CH" altLang="de-DE" dirty="0" smtClean="0"/>
              <a:t>	2’319’856.-</a:t>
            </a:r>
            <a:endParaRPr lang="de-CH" altLang="de-DE" dirty="0"/>
          </a:p>
          <a:p>
            <a:pPr marL="0" indent="0">
              <a:buFontTx/>
              <a:buNone/>
              <a:tabLst>
                <a:tab pos="3225800" algn="l"/>
                <a:tab pos="6281738" algn="r"/>
              </a:tabLst>
            </a:pPr>
            <a:r>
              <a:rPr lang="de-CH" altLang="de-DE" dirty="0"/>
              <a:t>Ausgaben VV	</a:t>
            </a:r>
            <a:r>
              <a:rPr lang="de-CH" altLang="de-DE" dirty="0" smtClean="0"/>
              <a:t>Fr</a:t>
            </a:r>
            <a:r>
              <a:rPr lang="de-CH" altLang="de-DE" dirty="0"/>
              <a:t>. </a:t>
            </a:r>
            <a:r>
              <a:rPr lang="de-CH" altLang="de-DE" dirty="0" smtClean="0"/>
              <a:t>	</a:t>
            </a:r>
            <a:r>
              <a:rPr lang="de-CH" altLang="de-DE" dirty="0" smtClean="0"/>
              <a:t>26’748’000</a:t>
            </a:r>
            <a:r>
              <a:rPr lang="de-CH" altLang="de-DE" dirty="0" smtClean="0"/>
              <a:t>.-</a:t>
            </a:r>
            <a:endParaRPr lang="de-CH" altLang="de-DE" dirty="0"/>
          </a:p>
          <a:p>
            <a:pPr marL="0" indent="0">
              <a:buFontTx/>
              <a:buNone/>
              <a:tabLst>
                <a:tab pos="3225800" algn="l"/>
                <a:tab pos="6281738" algn="r"/>
              </a:tabLst>
            </a:pPr>
            <a:r>
              <a:rPr lang="de-CH" altLang="de-DE" dirty="0"/>
              <a:t>Einnahmen VV 	</a:t>
            </a:r>
            <a:r>
              <a:rPr lang="de-CH" altLang="de-DE" dirty="0" smtClean="0"/>
              <a:t>Fr</a:t>
            </a:r>
            <a:r>
              <a:rPr lang="de-CH" altLang="de-DE" dirty="0"/>
              <a:t>. </a:t>
            </a:r>
            <a:r>
              <a:rPr lang="de-CH" altLang="de-DE" dirty="0" smtClean="0"/>
              <a:t>	405’000.-</a:t>
            </a:r>
            <a:endParaRPr lang="de-CH" altLang="de-DE" dirty="0"/>
          </a:p>
          <a:p>
            <a:pPr marL="0" indent="0">
              <a:buFontTx/>
              <a:buNone/>
              <a:tabLst>
                <a:tab pos="3225800" algn="l"/>
                <a:tab pos="6281738" algn="r"/>
              </a:tabLst>
            </a:pPr>
            <a:r>
              <a:rPr lang="de-CH" altLang="de-DE" dirty="0"/>
              <a:t>Nettoinvestitionen VV 	Fr. </a:t>
            </a:r>
            <a:r>
              <a:rPr lang="de-CH" altLang="de-DE" dirty="0" smtClean="0"/>
              <a:t>	</a:t>
            </a:r>
            <a:r>
              <a:rPr lang="de-CH" altLang="de-DE" smtClean="0"/>
              <a:t>26’343’000</a:t>
            </a:r>
            <a:r>
              <a:rPr lang="de-CH" altLang="de-DE" dirty="0" smtClean="0"/>
              <a:t>.-</a:t>
            </a:r>
            <a:endParaRPr lang="de-CH" altLang="de-DE" dirty="0"/>
          </a:p>
          <a:p>
            <a:pPr marL="0" indent="0">
              <a:buFontTx/>
              <a:buNone/>
              <a:tabLst>
                <a:tab pos="3225800" algn="l"/>
                <a:tab pos="6281738" algn="r"/>
              </a:tabLst>
            </a:pPr>
            <a:r>
              <a:rPr lang="de-CH" altLang="de-DE" dirty="0"/>
              <a:t>Nettoinvestitionen FV	Fr. </a:t>
            </a:r>
            <a:r>
              <a:rPr lang="de-CH" altLang="de-DE" dirty="0" smtClean="0"/>
              <a:t>	4’230’000.-</a:t>
            </a:r>
            <a:endParaRPr lang="de-CH" altLang="de-DE" dirty="0"/>
          </a:p>
          <a:p>
            <a:pPr marL="0" indent="0">
              <a:buFontTx/>
              <a:buNone/>
              <a:tabLst>
                <a:tab pos="3225800" algn="l"/>
                <a:tab pos="6281738" algn="r"/>
              </a:tabLst>
            </a:pPr>
            <a:r>
              <a:rPr lang="de-CH" altLang="de-DE" dirty="0"/>
              <a:t>Steuerfuss: </a:t>
            </a:r>
            <a:r>
              <a:rPr lang="de-CH" altLang="de-DE" dirty="0" smtClean="0"/>
              <a:t>		</a:t>
            </a:r>
            <a:r>
              <a:rPr lang="de-CH" altLang="de-DE" b="1" dirty="0" smtClean="0"/>
              <a:t>92 %</a:t>
            </a:r>
            <a:endParaRPr lang="de-CH" altLang="de-DE" b="1" dirty="0"/>
          </a:p>
        </p:txBody>
      </p:sp>
      <p:sp>
        <p:nvSpPr>
          <p:cNvPr id="321539" name="Text Box 3"/>
          <p:cNvSpPr txBox="1">
            <a:spLocks noChangeArrowheads="1"/>
          </p:cNvSpPr>
          <p:nvPr/>
        </p:nvSpPr>
        <p:spPr bwMode="auto">
          <a:xfrm>
            <a:off x="611190" y="1700213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CH" alt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dirty="0">
                <a:solidFill>
                  <a:schemeClr val="tx1"/>
                </a:solidFill>
              </a:rPr>
              <a:t>Veränderungen PG-Voranschlag </a:t>
            </a:r>
            <a:r>
              <a:rPr lang="de-DE" altLang="de-DE" dirty="0" smtClean="0">
                <a:solidFill>
                  <a:schemeClr val="tx1"/>
                </a:solidFill>
              </a:rPr>
              <a:t>2016</a:t>
            </a:r>
            <a:endParaRPr lang="de-DE" altLang="de-DE" dirty="0">
              <a:solidFill>
                <a:schemeClr val="tx1"/>
              </a:solidFill>
            </a:endParaRP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de-CH" altLang="de-DE" sz="2000"/>
          </a:p>
          <a:p>
            <a:pPr marL="0" indent="0">
              <a:buFontTx/>
              <a:buNone/>
            </a:pPr>
            <a:endParaRPr lang="de-CH" altLang="de-DE" sz="2000"/>
          </a:p>
        </p:txBody>
      </p:sp>
      <p:sp>
        <p:nvSpPr>
          <p:cNvPr id="350212" name="Text Box 4"/>
          <p:cNvSpPr txBox="1">
            <a:spLocks noChangeArrowheads="1"/>
          </p:cNvSpPr>
          <p:nvPr/>
        </p:nvSpPr>
        <p:spPr bwMode="auto">
          <a:xfrm>
            <a:off x="611190" y="1700213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CH" altLang="de-DE">
              <a:solidFill>
                <a:srgbClr val="000000"/>
              </a:solidFill>
            </a:endParaRPr>
          </a:p>
        </p:txBody>
      </p:sp>
      <p:graphicFrame>
        <p:nvGraphicFramePr>
          <p:cNvPr id="6" name="Group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4339735"/>
              </p:ext>
            </p:extLst>
          </p:nvPr>
        </p:nvGraphicFramePr>
        <p:xfrm>
          <a:off x="539752" y="1470836"/>
          <a:ext cx="8207375" cy="4605296"/>
        </p:xfrm>
        <a:graphic>
          <a:graphicData uri="http://schemas.openxmlformats.org/drawingml/2006/table">
            <a:tbl>
              <a:tblPr/>
              <a:tblGrid>
                <a:gridCol w="2735263"/>
                <a:gridCol w="3601241"/>
                <a:gridCol w="1870871"/>
              </a:tblGrid>
              <a:tr h="6350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Geschäftsfeld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Produktgruppe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Veränderung in CHF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17099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Finanzen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FI-01    Finanz- und </a:t>
                      </a:r>
                      <a:b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Rechnungswesen / Informatik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-18‘800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FI-02    Steuern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FI-03    Betreibungswesen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Gesundheit 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GE-01  Gesundheit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-13‘500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Kultur 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KU-01  Märkte, Plakatwesen, </a:t>
                      </a:r>
                      <a:b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Veranstaltungen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KU-02  Kultur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Land- und Forstwirtschaft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LF-01   Forstbetrieb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LF-02   Friedhof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Liegenschaften 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LI-01    Liegenschaften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-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56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dirty="0">
                <a:solidFill>
                  <a:schemeClr val="tx1"/>
                </a:solidFill>
              </a:rPr>
              <a:t>Veränderungen PG-Voranschlag </a:t>
            </a:r>
            <a:r>
              <a:rPr lang="de-DE" altLang="de-DE" dirty="0" smtClean="0">
                <a:solidFill>
                  <a:schemeClr val="tx1"/>
                </a:solidFill>
              </a:rPr>
              <a:t>2016</a:t>
            </a:r>
            <a:endParaRPr lang="de-DE" altLang="de-DE" dirty="0">
              <a:solidFill>
                <a:schemeClr val="tx1"/>
              </a:solidFill>
            </a:endParaRP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de-CH" altLang="de-DE" sz="2000"/>
          </a:p>
          <a:p>
            <a:pPr marL="0" indent="0">
              <a:buFontTx/>
              <a:buNone/>
            </a:pPr>
            <a:endParaRPr lang="de-CH" altLang="de-DE" sz="2000"/>
          </a:p>
        </p:txBody>
      </p:sp>
      <p:sp>
        <p:nvSpPr>
          <p:cNvPr id="352260" name="Text Box 4"/>
          <p:cNvSpPr txBox="1">
            <a:spLocks noChangeArrowheads="1"/>
          </p:cNvSpPr>
          <p:nvPr/>
        </p:nvSpPr>
        <p:spPr bwMode="auto">
          <a:xfrm>
            <a:off x="611190" y="1700213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CH" altLang="de-DE">
              <a:solidFill>
                <a:srgbClr val="000000"/>
              </a:solidFill>
            </a:endParaRPr>
          </a:p>
        </p:txBody>
      </p:sp>
      <p:graphicFrame>
        <p:nvGraphicFramePr>
          <p:cNvPr id="6" name="Group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8195767"/>
              </p:ext>
            </p:extLst>
          </p:nvPr>
        </p:nvGraphicFramePr>
        <p:xfrm>
          <a:off x="539752" y="1285899"/>
          <a:ext cx="8208963" cy="4951413"/>
        </p:xfrm>
        <a:graphic>
          <a:graphicData uri="http://schemas.openxmlformats.org/drawingml/2006/table">
            <a:tbl>
              <a:tblPr/>
              <a:tblGrid>
                <a:gridCol w="2519363"/>
                <a:gridCol w="3817937"/>
                <a:gridCol w="1871663"/>
              </a:tblGrid>
              <a:tr h="592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Geschäftsfeld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Produktgruppe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Veränderung in CHF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353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Management Dienste 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MD-01   Politik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MD-02   Stab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-150‘000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Sicherheit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SI-01     Stadtpolizei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SI-02     Feuerwehr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SI-03     Zivilschutz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SI-04     Schiessanlage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Soziales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SO-01   Familie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-50‘000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SO-02  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Reissverschluss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-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SO-03   Asylfürsorge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+230‘000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SO-04   Soziale Dienste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-40‘000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SO-05   Sozialversicherungen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-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SO-06     Vormundschaft / inaktiv ab 2014</a:t>
                      </a: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-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SO-07   KESB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-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531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dirty="0">
                <a:solidFill>
                  <a:schemeClr val="tx1"/>
                </a:solidFill>
              </a:rPr>
              <a:t>Veränderungen PG-Voranschlag </a:t>
            </a:r>
            <a:r>
              <a:rPr lang="de-DE" altLang="de-DE" dirty="0" smtClean="0">
                <a:solidFill>
                  <a:schemeClr val="tx1"/>
                </a:solidFill>
              </a:rPr>
              <a:t>2016</a:t>
            </a:r>
            <a:endParaRPr lang="de-DE" altLang="de-DE" dirty="0">
              <a:solidFill>
                <a:schemeClr val="tx1"/>
              </a:solidFill>
            </a:endParaRP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de-CH" altLang="de-DE" sz="2000"/>
          </a:p>
          <a:p>
            <a:pPr marL="0" indent="0">
              <a:buFontTx/>
              <a:buNone/>
            </a:pPr>
            <a:endParaRPr lang="de-CH" altLang="de-DE" sz="2000"/>
          </a:p>
        </p:txBody>
      </p:sp>
      <p:sp>
        <p:nvSpPr>
          <p:cNvPr id="354308" name="Text Box 4"/>
          <p:cNvSpPr txBox="1">
            <a:spLocks noChangeArrowheads="1"/>
          </p:cNvSpPr>
          <p:nvPr/>
        </p:nvSpPr>
        <p:spPr bwMode="auto">
          <a:xfrm>
            <a:off x="611190" y="1700213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CH" altLang="de-DE">
              <a:solidFill>
                <a:srgbClr val="000000"/>
              </a:solidFill>
            </a:endParaRPr>
          </a:p>
        </p:txBody>
      </p:sp>
      <p:graphicFrame>
        <p:nvGraphicFramePr>
          <p:cNvPr id="6" name="Group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9163175"/>
              </p:ext>
            </p:extLst>
          </p:nvPr>
        </p:nvGraphicFramePr>
        <p:xfrm>
          <a:off x="323528" y="1484784"/>
          <a:ext cx="8353549" cy="4882372"/>
        </p:xfrm>
        <a:graphic>
          <a:graphicData uri="http://schemas.openxmlformats.org/drawingml/2006/table">
            <a:tbl>
              <a:tblPr/>
              <a:tblGrid>
                <a:gridCol w="2587185"/>
                <a:gridCol w="3843818"/>
                <a:gridCol w="1922546"/>
              </a:tblGrid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Geschäftsfeld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Produktgruppe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Veränderung in CHF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Sport 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SP-01  Sportzentrum Hirslen u. Freibad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 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SP-02  Sportamt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 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Verkehr 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VE-01  Öffentlicher Verkehr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 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97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Werke </a:t>
                      </a:r>
                      <a:r>
                        <a:rPr kumimoji="0" lang="de-DE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(Wasser, Abwasser)</a:t>
                      </a:r>
                      <a:endParaRPr kumimoji="0" lang="de-DE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WE-00  Abgrenzung Spezialfinanzierung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 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WE-01  Baulicher Unterhalt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Strassen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 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WE-02  Betrieblicher Unterhalt </a:t>
                      </a:r>
                      <a:r>
                        <a:rPr kumimoji="0" lang="de-D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Strassen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 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WE-03  Wasserversorgung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 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WE-04  Abwasserentsorgung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 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WE-05  Tiefbau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Wirtschaft und Arbeit 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WA-01  Standortförderung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-136‘300-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21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dirty="0">
                <a:solidFill>
                  <a:schemeClr val="tx1"/>
                </a:solidFill>
              </a:rPr>
              <a:t>Schlussabstimmung LR-VA </a:t>
            </a:r>
            <a:r>
              <a:rPr lang="de-DE" altLang="de-DE" dirty="0" smtClean="0">
                <a:solidFill>
                  <a:schemeClr val="tx1"/>
                </a:solidFill>
              </a:rPr>
              <a:t>2016 </a:t>
            </a:r>
            <a:r>
              <a:rPr lang="de-DE" altLang="de-DE" dirty="0">
                <a:solidFill>
                  <a:schemeClr val="tx1"/>
                </a:solidFill>
              </a:rPr>
              <a:t/>
            </a:r>
            <a:br>
              <a:rPr lang="de-DE" altLang="de-DE" dirty="0">
                <a:solidFill>
                  <a:schemeClr val="tx1"/>
                </a:solidFill>
              </a:rPr>
            </a:br>
            <a:r>
              <a:rPr lang="de-DE" altLang="de-DE" sz="2400" dirty="0">
                <a:solidFill>
                  <a:schemeClr val="tx1"/>
                </a:solidFill>
              </a:rPr>
              <a:t>(ohne </a:t>
            </a:r>
            <a:r>
              <a:rPr lang="de-DE" altLang="de-DE" sz="2400" dirty="0" err="1">
                <a:solidFill>
                  <a:schemeClr val="tx1"/>
                </a:solidFill>
              </a:rPr>
              <a:t>Steuerfussveränderung</a:t>
            </a:r>
            <a:r>
              <a:rPr lang="de-DE" altLang="de-DE" sz="2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56356" name="Rectangle 4"/>
          <p:cNvSpPr>
            <a:spLocks noGrp="1" noChangeArrowheads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de-CH" altLang="de-DE" dirty="0"/>
          </a:p>
          <a:p>
            <a:pPr marL="0" indent="0">
              <a:buFontTx/>
              <a:buNone/>
            </a:pPr>
            <a:endParaRPr lang="de-CH" altLang="de-DE" dirty="0" smtClean="0"/>
          </a:p>
          <a:p>
            <a:pPr marL="0" indent="0">
              <a:buFontTx/>
              <a:buNone/>
              <a:tabLst>
                <a:tab pos="803275" algn="l"/>
                <a:tab pos="3048000" algn="l"/>
                <a:tab pos="5738813" algn="r"/>
              </a:tabLst>
            </a:pPr>
            <a:r>
              <a:rPr lang="de-CH" altLang="de-DE" dirty="0" smtClean="0"/>
              <a:t>Total 	Ertrag</a:t>
            </a:r>
            <a:r>
              <a:rPr lang="de-CH" altLang="de-DE" dirty="0"/>
              <a:t>	</a:t>
            </a:r>
            <a:r>
              <a:rPr lang="de-CH" altLang="de-DE" dirty="0" smtClean="0"/>
              <a:t>Fr. 	128’136’451	 </a:t>
            </a:r>
            <a:endParaRPr lang="de-CH" altLang="de-DE" dirty="0"/>
          </a:p>
          <a:p>
            <a:pPr marL="0" indent="0">
              <a:buFontTx/>
              <a:buNone/>
              <a:tabLst>
                <a:tab pos="803275" algn="l"/>
                <a:tab pos="3048000" algn="l"/>
                <a:tab pos="5738813" algn="r"/>
              </a:tabLst>
            </a:pPr>
            <a:r>
              <a:rPr lang="de-CH" altLang="de-DE" dirty="0"/>
              <a:t>Total </a:t>
            </a:r>
            <a:r>
              <a:rPr lang="de-CH" altLang="de-DE" dirty="0" smtClean="0"/>
              <a:t>	Aufwand</a:t>
            </a:r>
            <a:r>
              <a:rPr lang="de-CH" altLang="de-DE" dirty="0"/>
              <a:t>	</a:t>
            </a:r>
            <a:r>
              <a:rPr lang="de-CH" altLang="de-DE" dirty="0" smtClean="0"/>
              <a:t>Fr</a:t>
            </a:r>
            <a:r>
              <a:rPr lang="de-CH" altLang="de-DE" dirty="0"/>
              <a:t>. </a:t>
            </a:r>
            <a:r>
              <a:rPr lang="de-CH" altLang="de-DE" dirty="0" smtClean="0"/>
              <a:t>	130’456’307	</a:t>
            </a:r>
            <a:endParaRPr lang="de-CH" altLang="de-DE" dirty="0"/>
          </a:p>
          <a:p>
            <a:pPr marL="0" indent="0">
              <a:buFontTx/>
              <a:buNone/>
              <a:tabLst>
                <a:tab pos="803275" algn="l"/>
                <a:tab pos="3048000" algn="l"/>
                <a:tab pos="5738813" algn="r"/>
              </a:tabLst>
            </a:pPr>
            <a:r>
              <a:rPr lang="de-CH" altLang="de-DE" dirty="0" smtClean="0"/>
              <a:t>Aufwandüberschuss</a:t>
            </a:r>
            <a:r>
              <a:rPr lang="de-CH" altLang="de-DE" dirty="0"/>
              <a:t>	</a:t>
            </a:r>
            <a:r>
              <a:rPr lang="de-CH" altLang="de-DE" dirty="0" smtClean="0"/>
              <a:t>Fr</a:t>
            </a:r>
            <a:r>
              <a:rPr lang="de-CH" altLang="de-DE" dirty="0"/>
              <a:t>. </a:t>
            </a:r>
            <a:r>
              <a:rPr lang="de-CH" altLang="de-DE" dirty="0" smtClean="0"/>
              <a:t>	2’319’856</a:t>
            </a:r>
            <a:endParaRPr lang="de-CH" altLang="de-DE" dirty="0"/>
          </a:p>
        </p:txBody>
      </p:sp>
      <p:sp>
        <p:nvSpPr>
          <p:cNvPr id="356355" name="Text Box 3"/>
          <p:cNvSpPr txBox="1">
            <a:spLocks noChangeArrowheads="1"/>
          </p:cNvSpPr>
          <p:nvPr/>
        </p:nvSpPr>
        <p:spPr bwMode="auto">
          <a:xfrm>
            <a:off x="611190" y="1700213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CH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95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dirty="0" smtClean="0">
                <a:solidFill>
                  <a:schemeClr val="tx1"/>
                </a:solidFill>
              </a:rPr>
              <a:t>Veränderung IR-Voranschlag 2016</a:t>
            </a:r>
            <a:endParaRPr lang="de-DE" altLang="de-DE" dirty="0">
              <a:solidFill>
                <a:schemeClr val="tx1"/>
              </a:solidFill>
            </a:endParaRPr>
          </a:p>
        </p:txBody>
      </p:sp>
      <p:sp>
        <p:nvSpPr>
          <p:cNvPr id="253956" name="Rectangle 4"/>
          <p:cNvSpPr>
            <a:spLocks noGrp="1" noChangeArrowheads="1"/>
          </p:cNvSpPr>
          <p:nvPr>
            <p:ph type="body" sz="quarter" idx="11"/>
          </p:nvPr>
        </p:nvSpPr>
        <p:spPr>
          <a:xfrm>
            <a:off x="468315" y="1844802"/>
            <a:ext cx="8568181" cy="4320502"/>
          </a:xfrm>
        </p:spPr>
        <p:txBody>
          <a:bodyPr/>
          <a:lstStyle/>
          <a:p>
            <a:pPr marL="0" indent="0">
              <a:buFontTx/>
              <a:buNone/>
              <a:tabLst>
                <a:tab pos="446088" algn="l"/>
                <a:tab pos="6007100" algn="l"/>
                <a:tab pos="6459538" algn="l"/>
              </a:tabLst>
            </a:pPr>
            <a:endParaRPr lang="de-CH" altLang="de-DE" sz="2200" dirty="0" smtClean="0"/>
          </a:p>
          <a:p>
            <a:pPr>
              <a:tabLst>
                <a:tab pos="357188" algn="l"/>
                <a:tab pos="6281738" algn="l"/>
                <a:tab pos="8074025" algn="r"/>
              </a:tabLst>
            </a:pPr>
            <a:r>
              <a:rPr lang="de-CH" altLang="de-DE" sz="2200" b="1" dirty="0" smtClean="0"/>
              <a:t>5</a:t>
            </a:r>
            <a:r>
              <a:rPr lang="de-CH" altLang="de-DE" sz="2200" dirty="0" smtClean="0"/>
              <a:t> </a:t>
            </a:r>
            <a:r>
              <a:rPr lang="de-CH" altLang="de-DE" sz="2200" dirty="0"/>
              <a:t>	</a:t>
            </a:r>
            <a:r>
              <a:rPr lang="de-CH" altLang="de-DE" sz="2200" dirty="0" smtClean="0"/>
              <a:t>Soziale Wohlfahrt (Streich. </a:t>
            </a:r>
            <a:r>
              <a:rPr lang="de-CH" altLang="de-DE" sz="2200" dirty="0" err="1" smtClean="0"/>
              <a:t>Ausrüst</a:t>
            </a:r>
            <a:r>
              <a:rPr lang="de-CH" altLang="de-DE" sz="2200" dirty="0" smtClean="0"/>
              <a:t>. </a:t>
            </a:r>
            <a:r>
              <a:rPr lang="de-DE" sz="2200" dirty="0" smtClean="0"/>
              <a:t>Jugendtreff)</a:t>
            </a:r>
            <a:r>
              <a:rPr lang="de-CH" altLang="de-DE" sz="2200" dirty="0"/>
              <a:t>	</a:t>
            </a:r>
            <a:r>
              <a:rPr lang="de-CH" altLang="de-DE" sz="2200" dirty="0" smtClean="0"/>
              <a:t>Fr</a:t>
            </a:r>
            <a:r>
              <a:rPr lang="de-CH" altLang="de-DE" sz="2200" dirty="0"/>
              <a:t>. </a:t>
            </a:r>
            <a:r>
              <a:rPr lang="de-CH" altLang="de-DE" sz="2200" dirty="0" smtClean="0"/>
              <a:t>  	-100’000.-</a:t>
            </a:r>
            <a:endParaRPr lang="de-CH" altLang="de-DE" sz="2200" dirty="0"/>
          </a:p>
          <a:p>
            <a:pPr>
              <a:tabLst>
                <a:tab pos="357188" algn="l"/>
                <a:tab pos="6281738" algn="l"/>
                <a:tab pos="8074025" algn="r"/>
              </a:tabLst>
            </a:pPr>
            <a:r>
              <a:rPr lang="de-CH" altLang="de-DE" sz="2200" b="1" dirty="0" smtClean="0"/>
              <a:t>7 </a:t>
            </a:r>
            <a:r>
              <a:rPr lang="de-CH" altLang="de-DE" sz="2200" dirty="0" smtClean="0"/>
              <a:t>	Umwelt </a:t>
            </a:r>
            <a:r>
              <a:rPr lang="de-CH" altLang="de-DE" sz="2200" dirty="0"/>
              <a:t>und Raumordnung </a:t>
            </a:r>
            <a:r>
              <a:rPr lang="de-CH" altLang="de-DE" sz="2200" dirty="0" smtClean="0"/>
              <a:t>(Korrekt. </a:t>
            </a:r>
            <a:r>
              <a:rPr lang="de-CH" altLang="de-DE" sz="2200" dirty="0" err="1" smtClean="0"/>
              <a:t>Sechtbach</a:t>
            </a:r>
            <a:r>
              <a:rPr lang="de-CH" altLang="de-DE" sz="2200" dirty="0" smtClean="0"/>
              <a:t>)</a:t>
            </a:r>
            <a:r>
              <a:rPr lang="de-CH" altLang="de-DE" sz="2200" dirty="0"/>
              <a:t>	</a:t>
            </a:r>
            <a:r>
              <a:rPr lang="de-CH" altLang="de-DE" sz="2200" dirty="0" smtClean="0"/>
              <a:t>Fr</a:t>
            </a:r>
            <a:r>
              <a:rPr lang="de-CH" altLang="de-DE" sz="2200" dirty="0"/>
              <a:t>. </a:t>
            </a:r>
            <a:r>
              <a:rPr lang="de-CH" altLang="de-DE" sz="2200" dirty="0" smtClean="0"/>
              <a:t> 	-115’000.-</a:t>
            </a:r>
            <a:endParaRPr lang="de-CH" altLang="de-DE" sz="2200" dirty="0"/>
          </a:p>
          <a:p>
            <a:pPr>
              <a:tabLst>
                <a:tab pos="357188" algn="l"/>
                <a:tab pos="6281738" algn="l"/>
                <a:tab pos="8074025" algn="r"/>
              </a:tabLst>
            </a:pPr>
            <a:r>
              <a:rPr lang="de-CH" altLang="de-DE" sz="2200" b="1" dirty="0"/>
              <a:t>7 </a:t>
            </a:r>
            <a:r>
              <a:rPr lang="de-CH" altLang="de-DE" sz="2200" dirty="0" smtClean="0"/>
              <a:t>	Umwelt </a:t>
            </a:r>
            <a:r>
              <a:rPr lang="de-CH" altLang="de-DE" sz="2200" dirty="0"/>
              <a:t>und Raumordnung </a:t>
            </a:r>
            <a:r>
              <a:rPr lang="de-CH" altLang="de-DE" sz="2200" dirty="0" smtClean="0"/>
              <a:t>(Korrekt. </a:t>
            </a:r>
            <a:r>
              <a:rPr lang="de-CH" altLang="de-DE" sz="2200" dirty="0" err="1" smtClean="0"/>
              <a:t>Furtbach</a:t>
            </a:r>
            <a:r>
              <a:rPr lang="de-CH" altLang="de-DE" sz="2200" dirty="0" smtClean="0"/>
              <a:t>)</a:t>
            </a:r>
            <a:r>
              <a:rPr lang="de-CH" altLang="de-DE" sz="2200" dirty="0"/>
              <a:t>	</a:t>
            </a:r>
            <a:r>
              <a:rPr lang="de-CH" altLang="de-DE" sz="2200" dirty="0" smtClean="0"/>
              <a:t>Fr</a:t>
            </a:r>
            <a:r>
              <a:rPr lang="de-CH" altLang="de-DE" sz="2200" dirty="0"/>
              <a:t>.  </a:t>
            </a:r>
            <a:r>
              <a:rPr lang="de-CH" altLang="de-DE" sz="2200" dirty="0" smtClean="0"/>
              <a:t>	  -10’000.-</a:t>
            </a:r>
            <a:endParaRPr lang="de-CH" altLang="de-DE" sz="2200" dirty="0"/>
          </a:p>
          <a:p>
            <a:pPr marL="0" lvl="1" indent="0">
              <a:buNone/>
              <a:tabLst>
                <a:tab pos="357188" algn="l"/>
                <a:tab pos="6281738" algn="l"/>
                <a:tab pos="8074025" algn="r"/>
              </a:tabLst>
            </a:pPr>
            <a:r>
              <a:rPr lang="de-CH" altLang="de-DE" sz="2200" b="1" dirty="0" smtClean="0"/>
              <a:t>7</a:t>
            </a:r>
            <a:r>
              <a:rPr lang="de-CH" altLang="de-DE" sz="2200" dirty="0" smtClean="0"/>
              <a:t> 	Umwelt </a:t>
            </a:r>
            <a:r>
              <a:rPr lang="de-CH" altLang="de-DE" sz="2200" dirty="0"/>
              <a:t>und Raumordnung </a:t>
            </a:r>
            <a:r>
              <a:rPr lang="de-CH" altLang="de-DE" sz="2200" dirty="0" smtClean="0"/>
              <a:t>(Friedhof, Heiz.+</a:t>
            </a:r>
            <a:r>
              <a:rPr lang="de-CH" altLang="de-DE" sz="2200" dirty="0" err="1" smtClean="0"/>
              <a:t>Gbde</a:t>
            </a:r>
            <a:r>
              <a:rPr lang="de-CH" altLang="de-DE" sz="2200" dirty="0" smtClean="0"/>
              <a:t>.)</a:t>
            </a:r>
            <a:r>
              <a:rPr lang="de-CH" altLang="de-DE" sz="2200" dirty="0"/>
              <a:t>	</a:t>
            </a:r>
            <a:r>
              <a:rPr lang="de-CH" altLang="de-DE" sz="2200" dirty="0" smtClean="0"/>
              <a:t>Fr.  </a:t>
            </a:r>
            <a:r>
              <a:rPr lang="de-CH" altLang="de-DE" sz="2200" dirty="0"/>
              <a:t>	</a:t>
            </a:r>
            <a:r>
              <a:rPr lang="de-CH" altLang="de-DE" sz="2200" dirty="0" smtClean="0"/>
              <a:t>0.- </a:t>
            </a:r>
            <a:endParaRPr lang="de-CH" altLang="de-DE" sz="2200" dirty="0"/>
          </a:p>
          <a:p>
            <a:pPr>
              <a:tabLst>
                <a:tab pos="357188" algn="l"/>
                <a:tab pos="6281738" algn="l"/>
                <a:tab pos="8074025" algn="r"/>
              </a:tabLst>
            </a:pPr>
            <a:endParaRPr lang="de-CH" altLang="de-DE" sz="2200" dirty="0" smtClean="0"/>
          </a:p>
          <a:p>
            <a:pPr>
              <a:tabLst>
                <a:tab pos="357188" algn="l"/>
                <a:tab pos="6281738" algn="l"/>
                <a:tab pos="8074025" algn="r"/>
              </a:tabLst>
            </a:pPr>
            <a:r>
              <a:rPr lang="de-CH" altLang="de-DE" sz="2200" b="1" dirty="0" smtClean="0"/>
              <a:t>Total	Fr.  </a:t>
            </a:r>
            <a:r>
              <a:rPr lang="de-CH" altLang="de-DE" sz="2200" b="1" dirty="0"/>
              <a:t>	</a:t>
            </a:r>
            <a:r>
              <a:rPr lang="de-CH" altLang="de-DE" sz="2200" b="1" dirty="0" smtClean="0"/>
              <a:t>-225’000.-</a:t>
            </a:r>
          </a:p>
        </p:txBody>
      </p:sp>
      <p:sp>
        <p:nvSpPr>
          <p:cNvPr id="253955" name="Text Box 3"/>
          <p:cNvSpPr txBox="1">
            <a:spLocks noChangeArrowheads="1"/>
          </p:cNvSpPr>
          <p:nvPr/>
        </p:nvSpPr>
        <p:spPr bwMode="auto">
          <a:xfrm>
            <a:off x="611190" y="1700213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CH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63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dirty="0">
                <a:solidFill>
                  <a:schemeClr val="tx1"/>
                </a:solidFill>
              </a:rPr>
              <a:t>Schlussabstimmung IR-VA </a:t>
            </a:r>
            <a:r>
              <a:rPr lang="de-DE" altLang="de-DE" dirty="0" smtClean="0">
                <a:solidFill>
                  <a:schemeClr val="tx1"/>
                </a:solidFill>
              </a:rPr>
              <a:t>2016</a:t>
            </a:r>
            <a:endParaRPr lang="de-DE" altLang="de-DE" dirty="0">
              <a:solidFill>
                <a:schemeClr val="tx1"/>
              </a:solidFill>
            </a:endParaRPr>
          </a:p>
        </p:txBody>
      </p:sp>
      <p:sp>
        <p:nvSpPr>
          <p:cNvPr id="253956" name="Rectangle 4"/>
          <p:cNvSpPr>
            <a:spLocks noGrp="1" noChangeArrowheads="1"/>
          </p:cNvSpPr>
          <p:nvPr>
            <p:ph type="body" sz="quarter" idx="11"/>
          </p:nvPr>
        </p:nvSpPr>
        <p:spPr>
          <a:xfrm>
            <a:off x="483718" y="1856289"/>
            <a:ext cx="8207375" cy="3744441"/>
          </a:xfrm>
        </p:spPr>
        <p:txBody>
          <a:bodyPr/>
          <a:lstStyle/>
          <a:p>
            <a:pPr marL="0" indent="0">
              <a:buFontTx/>
              <a:buNone/>
            </a:pPr>
            <a:endParaRPr lang="de-CH" altLang="de-DE" dirty="0" smtClean="0"/>
          </a:p>
          <a:p>
            <a:pPr marL="0" indent="0">
              <a:buFontTx/>
              <a:buNone/>
              <a:tabLst>
                <a:tab pos="3494088" algn="l"/>
                <a:tab pos="6096000" algn="r"/>
              </a:tabLst>
            </a:pPr>
            <a:r>
              <a:rPr lang="de-CH" altLang="de-DE" dirty="0" smtClean="0"/>
              <a:t>Ausgaben </a:t>
            </a:r>
            <a:r>
              <a:rPr lang="de-CH" altLang="de-DE" dirty="0"/>
              <a:t>VV 	</a:t>
            </a:r>
            <a:r>
              <a:rPr lang="de-CH" altLang="de-DE" dirty="0" smtClean="0"/>
              <a:t>Fr</a:t>
            </a:r>
            <a:r>
              <a:rPr lang="de-CH" altLang="de-DE" dirty="0"/>
              <a:t>. </a:t>
            </a:r>
            <a:r>
              <a:rPr lang="de-CH" altLang="de-DE" dirty="0" smtClean="0"/>
              <a:t>26’748’000</a:t>
            </a:r>
            <a:r>
              <a:rPr lang="de-CH" altLang="de-DE" dirty="0" smtClean="0"/>
              <a:t>		</a:t>
            </a:r>
            <a:endParaRPr lang="de-CH" altLang="de-DE" dirty="0"/>
          </a:p>
          <a:p>
            <a:pPr marL="0" indent="0">
              <a:buFontTx/>
              <a:buNone/>
              <a:tabLst>
                <a:tab pos="3494088" algn="l"/>
                <a:tab pos="6096000" algn="r"/>
              </a:tabLst>
            </a:pPr>
            <a:r>
              <a:rPr lang="de-CH" altLang="de-DE" dirty="0"/>
              <a:t>Einnahmen VV 	</a:t>
            </a:r>
            <a:r>
              <a:rPr lang="de-CH" altLang="de-DE" dirty="0" smtClean="0"/>
              <a:t>Fr</a:t>
            </a:r>
            <a:r>
              <a:rPr lang="de-CH" altLang="de-DE" dirty="0"/>
              <a:t>. </a:t>
            </a:r>
            <a:r>
              <a:rPr lang="de-CH" altLang="de-DE" dirty="0" smtClean="0"/>
              <a:t>     405’000	</a:t>
            </a:r>
            <a:endParaRPr lang="de-CH" altLang="de-DE" dirty="0"/>
          </a:p>
          <a:p>
            <a:pPr marL="0" indent="0">
              <a:buFontTx/>
              <a:buNone/>
              <a:tabLst>
                <a:tab pos="3494088" algn="l"/>
                <a:tab pos="6096000" algn="r"/>
              </a:tabLst>
            </a:pPr>
            <a:r>
              <a:rPr lang="de-CH" altLang="de-DE" dirty="0"/>
              <a:t>Nettoinvestitionen VV 	</a:t>
            </a:r>
            <a:r>
              <a:rPr lang="de-CH" altLang="de-DE" dirty="0" smtClean="0"/>
              <a:t>Fr</a:t>
            </a:r>
            <a:r>
              <a:rPr lang="de-CH" altLang="de-DE" dirty="0"/>
              <a:t>. </a:t>
            </a:r>
            <a:r>
              <a:rPr lang="de-CH" altLang="de-DE" dirty="0" smtClean="0"/>
              <a:t>26’343’000</a:t>
            </a:r>
            <a:r>
              <a:rPr lang="de-CH" altLang="de-DE" dirty="0" smtClean="0"/>
              <a:t>	</a:t>
            </a:r>
            <a:endParaRPr lang="de-CH" altLang="de-DE" dirty="0"/>
          </a:p>
          <a:p>
            <a:pPr marL="0" indent="0">
              <a:buFontTx/>
              <a:buNone/>
              <a:tabLst>
                <a:tab pos="3494088" algn="l"/>
                <a:tab pos="6096000" algn="r"/>
              </a:tabLst>
            </a:pPr>
            <a:r>
              <a:rPr lang="de-CH" altLang="de-DE" dirty="0"/>
              <a:t>Nettoinvestitionen FV	</a:t>
            </a:r>
            <a:r>
              <a:rPr lang="de-CH" altLang="de-DE" dirty="0" smtClean="0"/>
              <a:t>Fr</a:t>
            </a:r>
            <a:r>
              <a:rPr lang="de-CH" altLang="de-DE" dirty="0"/>
              <a:t>. </a:t>
            </a:r>
            <a:r>
              <a:rPr lang="de-CH" altLang="de-DE" dirty="0" smtClean="0"/>
              <a:t>  4’230’000	</a:t>
            </a:r>
            <a:endParaRPr lang="de-CH" altLang="de-DE" dirty="0"/>
          </a:p>
        </p:txBody>
      </p:sp>
      <p:sp>
        <p:nvSpPr>
          <p:cNvPr id="253955" name="Text Box 3"/>
          <p:cNvSpPr txBox="1">
            <a:spLocks noChangeArrowheads="1"/>
          </p:cNvSpPr>
          <p:nvPr/>
        </p:nvSpPr>
        <p:spPr bwMode="auto">
          <a:xfrm>
            <a:off x="611190" y="1700213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CH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76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Schlussabstimmung Investitionsrechnung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 sz="2400" dirty="0" smtClean="0">
              <a:latin typeface="Agfa Rotis Sans Serif" panose="02000503000000000004" pitchFamily="2" charset="0"/>
            </a:endParaRPr>
          </a:p>
          <a:p>
            <a:endParaRPr lang="de-DE" sz="2400" dirty="0" smtClean="0">
              <a:latin typeface="Agfa Rotis Sans Serif" panose="02000503000000000004" pitchFamily="2" charset="0"/>
            </a:endParaRPr>
          </a:p>
          <a:p>
            <a:r>
              <a:rPr lang="de-DE" sz="2400" dirty="0" smtClean="0">
                <a:latin typeface="Agfa Rotis Sans Serif" panose="02000503000000000004" pitchFamily="2" charset="0"/>
              </a:rPr>
              <a:t>Die </a:t>
            </a:r>
            <a:r>
              <a:rPr lang="de-DE" sz="2400" dirty="0">
                <a:latin typeface="Agfa Rotis Sans Serif" panose="02000503000000000004" pitchFamily="2" charset="0"/>
              </a:rPr>
              <a:t>RPK beantragt </a:t>
            </a:r>
            <a:r>
              <a:rPr lang="de-DE" sz="2400" dirty="0" err="1">
                <a:latin typeface="Agfa Rotis Sans Serif" panose="02000503000000000004" pitchFamily="2" charset="0"/>
              </a:rPr>
              <a:t>gemäss</a:t>
            </a:r>
            <a:r>
              <a:rPr lang="de-DE" sz="2400" dirty="0">
                <a:latin typeface="Agfa Rotis Sans Serif" panose="02000503000000000004" pitchFamily="2" charset="0"/>
              </a:rPr>
              <a:t> Abschied die </a:t>
            </a:r>
            <a:r>
              <a:rPr lang="de-DE" sz="2400" b="1" dirty="0">
                <a:latin typeface="Agfa Rotis Sans Serif" panose="02000503000000000004" pitchFamily="2" charset="0"/>
              </a:rPr>
              <a:t>Genehmigung der </a:t>
            </a:r>
            <a:br>
              <a:rPr lang="de-DE" sz="2400" b="1" dirty="0">
                <a:latin typeface="Agfa Rotis Sans Serif" panose="02000503000000000004" pitchFamily="2" charset="0"/>
              </a:rPr>
            </a:br>
            <a:r>
              <a:rPr lang="de-DE" sz="2400" b="1" dirty="0">
                <a:latin typeface="Agfa Rotis Sans Serif" panose="02000503000000000004" pitchFamily="2" charset="0"/>
              </a:rPr>
              <a:t>Investitionsrechnung 2016.</a:t>
            </a:r>
            <a:endParaRPr lang="de-CH" sz="2400" b="1" dirty="0">
              <a:latin typeface="Agfa Rotis Sans Serif" panose="02000503000000000004" pitchFamily="2" charset="0"/>
            </a:endParaRP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8704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err="1">
                <a:solidFill>
                  <a:schemeClr val="tx1"/>
                </a:solidFill>
              </a:rPr>
              <a:t>Steuerfuss</a:t>
            </a:r>
            <a:r>
              <a:rPr lang="de-DE" altLang="de-DE" dirty="0">
                <a:solidFill>
                  <a:schemeClr val="tx1"/>
                </a:solidFill>
              </a:rPr>
              <a:t> </a:t>
            </a:r>
            <a:r>
              <a:rPr lang="de-DE" altLang="de-DE" dirty="0" smtClean="0">
                <a:solidFill>
                  <a:schemeClr val="tx1"/>
                </a:solidFill>
              </a:rPr>
              <a:t>2016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468315" y="1772791"/>
            <a:ext cx="8207375" cy="403247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CH" altLang="de-DE" dirty="0" smtClean="0"/>
              <a:t>Die </a:t>
            </a:r>
            <a:r>
              <a:rPr lang="de-CH" altLang="de-DE" dirty="0"/>
              <a:t>RPK beantragt den Steuerfuss bei </a:t>
            </a:r>
            <a:r>
              <a:rPr lang="de-CH" altLang="de-DE" dirty="0" smtClean="0"/>
              <a:t/>
            </a:r>
            <a:br>
              <a:rPr lang="de-CH" altLang="de-DE" dirty="0" smtClean="0"/>
            </a:br>
            <a:r>
              <a:rPr lang="de-CH" altLang="de-DE" b="1" dirty="0" smtClean="0"/>
              <a:t>92 %</a:t>
            </a:r>
            <a:r>
              <a:rPr lang="de-CH" altLang="de-DE" dirty="0" smtClean="0"/>
              <a:t> </a:t>
            </a:r>
            <a:r>
              <a:rPr lang="de-CH" altLang="de-DE" b="1" dirty="0"/>
              <a:t>des einfachen Staatssteuerertrages zu belassen.</a:t>
            </a:r>
          </a:p>
          <a:p>
            <a:pPr>
              <a:lnSpc>
                <a:spcPct val="100000"/>
              </a:lnSpc>
            </a:pPr>
            <a:endParaRPr lang="de-CH" altLang="de-DE" dirty="0"/>
          </a:p>
          <a:p>
            <a:pPr>
              <a:lnSpc>
                <a:spcPct val="100000"/>
              </a:lnSpc>
            </a:pPr>
            <a:r>
              <a:rPr lang="de-CH" altLang="de-DE" b="1" dirty="0"/>
              <a:t>1% = ca. Fr. </a:t>
            </a:r>
            <a:r>
              <a:rPr lang="de-CH" altLang="de-DE" b="1" dirty="0" smtClean="0"/>
              <a:t>390’000.-</a:t>
            </a:r>
            <a:endParaRPr lang="de-CH" altLang="de-DE" b="1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4184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elfolie">
  <a:themeElements>
    <a:clrScheme name="Stadt Bülach_klassisc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dt">
      <a:majorFont>
        <a:latin typeface="Agfa Rotis Sans Serif ExBd"/>
        <a:ea typeface=""/>
        <a:cs typeface=""/>
      </a:majorFont>
      <a:minorFont>
        <a:latin typeface="Agfa Rotis Sans Serif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dt Bülach_klassisc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dt Bülach_klassisc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dt Bülach_klassisc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dt Bülach_klassisc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dt Bülach_klassisc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dt Bülach_klassisc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dt Bülach_klassisc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dt Bülach_klassisc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dt Bülach_klassisc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dt Bülach_klassisc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dt Bülach_klassisc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dt Bülach_klassisc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itelfolie">
  <a:themeElements>
    <a:clrScheme name="Stadt Bülach_klassisc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dt">
      <a:majorFont>
        <a:latin typeface="Agfa Rotis Sans Serif ExBd"/>
        <a:ea typeface=""/>
        <a:cs typeface=""/>
      </a:majorFont>
      <a:minorFont>
        <a:latin typeface="Agfa Rotis Sans Serif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dt Bülach_klassisc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dt Bülach_klassisc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dt Bülach_klassisc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dt Bülach_klassisc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dt Bülach_klassisc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dt Bülach_klassisc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dt Bülach_klassisc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dt Bülach_klassisc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dt Bülach_klassisc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dt Bülach_klassisc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dt Bülach_klassisc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dt Bülach_klassisc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Titelfolie">
  <a:themeElements>
    <a:clrScheme name="Stadt Bülach_klassisc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dt">
      <a:majorFont>
        <a:latin typeface="Agfa Rotis Sans Serif ExBd"/>
        <a:ea typeface=""/>
        <a:cs typeface=""/>
      </a:majorFont>
      <a:minorFont>
        <a:latin typeface="Agfa Rotis Sans Serif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dt Bülach_klassisc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dt Bülach_klassisc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dt Bülach_klassisc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dt Bülach_klassisc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dt Bülach_klassisc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dt Bülach_klassisc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dt Bülach_klassisc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dt Bülach_klassisc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dt Bülach_klassisc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dt Bülach_klassisc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dt Bülach_klassisc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dt Bülach_klassisc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</Words>
  <Application>Microsoft Office PowerPoint</Application>
  <PresentationFormat>Bildschirmpräsentation (4:3)</PresentationFormat>
  <Paragraphs>197</Paragraphs>
  <Slides>10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10</vt:i4>
      </vt:variant>
    </vt:vector>
  </HeadingPairs>
  <TitlesOfParts>
    <vt:vector size="18" baseType="lpstr">
      <vt:lpstr>Agfa Rotis Sans Serif</vt:lpstr>
      <vt:lpstr>Agfa Rotis Sans Serif ExBd</vt:lpstr>
      <vt:lpstr>Arial</vt:lpstr>
      <vt:lpstr>RotisSansSerif ExtraBold</vt:lpstr>
      <vt:lpstr>Symbol</vt:lpstr>
      <vt:lpstr>Titelfolie</vt:lpstr>
      <vt:lpstr>1_Titelfolie</vt:lpstr>
      <vt:lpstr>2_Titelfolie</vt:lpstr>
      <vt:lpstr>Veränderungen PG-Voranschlag 2016</vt:lpstr>
      <vt:lpstr>Veränderungen PG-Voranschlag 2016</vt:lpstr>
      <vt:lpstr>Veränderungen PG-Voranschlag 2016</vt:lpstr>
      <vt:lpstr>Veränderungen PG-Voranschlag 2016</vt:lpstr>
      <vt:lpstr>Schlussabstimmung LR-VA 2016  (ohne Steuerfussveränderung)</vt:lpstr>
      <vt:lpstr>Veränderung IR-Voranschlag 2016</vt:lpstr>
      <vt:lpstr>Schlussabstimmung IR-VA 2016</vt:lpstr>
      <vt:lpstr>Schlussabstimmung Investitionsrechnung</vt:lpstr>
      <vt:lpstr>Steuerfuss 2016</vt:lpstr>
      <vt:lpstr>Voranschlag 2016 (Steuerfuss von 92%)</vt:lpstr>
    </vt:vector>
  </TitlesOfParts>
  <Company>Stadtverwaltung Buelach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Martin Abrahamsson</dc:creator>
  <cp:lastModifiedBy>Jeannette Wanner</cp:lastModifiedBy>
  <cp:revision>280</cp:revision>
  <cp:lastPrinted>2015-12-07T14:31:13Z</cp:lastPrinted>
  <dcterms:created xsi:type="dcterms:W3CDTF">2008-03-07T13:40:49Z</dcterms:created>
  <dcterms:modified xsi:type="dcterms:W3CDTF">2015-12-22T14:26:44Z</dcterms:modified>
</cp:coreProperties>
</file>